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6" r:id="rId2"/>
    <p:sldId id="261" r:id="rId3"/>
    <p:sldId id="264" r:id="rId4"/>
    <p:sldId id="262" r:id="rId5"/>
    <p:sldId id="257" r:id="rId6"/>
    <p:sldId id="258" r:id="rId7"/>
    <p:sldId id="259" r:id="rId8"/>
    <p:sldId id="260" r:id="rId9"/>
    <p:sldId id="265" r:id="rId10"/>
    <p:sldId id="282" r:id="rId11"/>
    <p:sldId id="284" r:id="rId12"/>
    <p:sldId id="270" r:id="rId13"/>
    <p:sldId id="289" r:id="rId14"/>
    <p:sldId id="287" r:id="rId15"/>
    <p:sldId id="283" r:id="rId16"/>
    <p:sldId id="281" r:id="rId17"/>
    <p:sldId id="285" r:id="rId18"/>
    <p:sldId id="286" r:id="rId19"/>
    <p:sldId id="288" r:id="rId20"/>
    <p:sldId id="275" r:id="rId21"/>
    <p:sldId id="276" r:id="rId22"/>
  </p:sldIdLst>
  <p:sldSz cx="9144000" cy="6858000" type="screen4x3"/>
  <p:notesSz cx="6858000" cy="9144000"/>
  <p:defaultTextStyle>
    <a:defPPr>
      <a:defRPr lang="sl-SI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akomin, Martin" initials="JM" lastIdx="1" clrIdx="0">
    <p:extLst>
      <p:ext uri="{19B8F6BF-5375-455C-9EA6-DF929625EA0E}">
        <p15:presenceInfo xmlns:p15="http://schemas.microsoft.com/office/powerpoint/2012/main" userId="S-1-5-21-3544487763-1576077012-2351055616-1160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9" d="100"/>
          <a:sy n="109" d="100"/>
        </p:scale>
        <p:origin x="1674" y="13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l-SI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CAA524-863A-434B-B7DD-C39C651F7768}" type="datetimeFigureOut">
              <a:rPr lang="sl-SI" smtClean="0"/>
              <a:t>28. 01. 2016</a:t>
            </a:fld>
            <a:endParaRPr lang="sl-SI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l-SI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l-S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l-SI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6B2EB4-18C4-4ADC-AD47-CA15BA4A2A2D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3415615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769395-2B62-4166-A100-BA2BBEDB6F5B}" type="slidenum">
              <a:rPr lang="sl-SI" smtClean="0"/>
              <a:t>15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7476240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sl-SI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sl-SI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4F8F0E-4BFE-4E9A-83B5-878718286FB8}" type="datetimeFigureOut">
              <a:rPr lang="sl-SI" smtClean="0"/>
              <a:t>28. 01. 2016</a:t>
            </a:fld>
            <a:endParaRPr lang="sl-S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1230D-82CF-40D1-8865-2F3F14E4FFC3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12788015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sl-SI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l-SI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4F8F0E-4BFE-4E9A-83B5-878718286FB8}" type="datetimeFigureOut">
              <a:rPr lang="sl-SI" smtClean="0"/>
              <a:t>28. 01. 2016</a:t>
            </a:fld>
            <a:endParaRPr lang="sl-S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1230D-82CF-40D1-8865-2F3F14E4FFC3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38056350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sl-SI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l-SI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4F8F0E-4BFE-4E9A-83B5-878718286FB8}" type="datetimeFigureOut">
              <a:rPr lang="sl-SI" smtClean="0"/>
              <a:t>28. 01. 2016</a:t>
            </a:fld>
            <a:endParaRPr lang="sl-S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1230D-82CF-40D1-8865-2F3F14E4FFC3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42488872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sl-SI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l-SI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4F8F0E-4BFE-4E9A-83B5-878718286FB8}" type="datetimeFigureOut">
              <a:rPr lang="sl-SI" smtClean="0"/>
              <a:t>28. 01. 2016</a:t>
            </a:fld>
            <a:endParaRPr lang="sl-S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1230D-82CF-40D1-8865-2F3F14E4FFC3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13582133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sl-SI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4F8F0E-4BFE-4E9A-83B5-878718286FB8}" type="datetimeFigureOut">
              <a:rPr lang="sl-SI" smtClean="0"/>
              <a:t>28. 01. 2016</a:t>
            </a:fld>
            <a:endParaRPr lang="sl-S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1230D-82CF-40D1-8865-2F3F14E4FFC3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39907878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sl-SI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l-SI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l-SI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4F8F0E-4BFE-4E9A-83B5-878718286FB8}" type="datetimeFigureOut">
              <a:rPr lang="sl-SI" smtClean="0"/>
              <a:t>28. 01. 2016</a:t>
            </a:fld>
            <a:endParaRPr lang="sl-S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1230D-82CF-40D1-8865-2F3F14E4FFC3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37486255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sl-SI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l-SI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l-SI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4F8F0E-4BFE-4E9A-83B5-878718286FB8}" type="datetimeFigureOut">
              <a:rPr lang="sl-SI" smtClean="0"/>
              <a:t>28. 01. 2016</a:t>
            </a:fld>
            <a:endParaRPr lang="sl-SI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1230D-82CF-40D1-8865-2F3F14E4FFC3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283705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sl-SI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4F8F0E-4BFE-4E9A-83B5-878718286FB8}" type="datetimeFigureOut">
              <a:rPr lang="sl-SI" smtClean="0"/>
              <a:t>28. 01. 2016</a:t>
            </a:fld>
            <a:endParaRPr lang="sl-SI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1230D-82CF-40D1-8865-2F3F14E4FFC3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35453435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4F8F0E-4BFE-4E9A-83B5-878718286FB8}" type="datetimeFigureOut">
              <a:rPr lang="sl-SI" smtClean="0"/>
              <a:t>28. 01. 2016</a:t>
            </a:fld>
            <a:endParaRPr lang="sl-SI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1230D-82CF-40D1-8865-2F3F14E4FFC3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1137409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sl-SI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l-SI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4F8F0E-4BFE-4E9A-83B5-878718286FB8}" type="datetimeFigureOut">
              <a:rPr lang="sl-SI" smtClean="0"/>
              <a:t>28. 01. 2016</a:t>
            </a:fld>
            <a:endParaRPr lang="sl-S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1230D-82CF-40D1-8865-2F3F14E4FFC3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21737019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sl-SI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sl-SI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4F8F0E-4BFE-4E9A-83B5-878718286FB8}" type="datetimeFigureOut">
              <a:rPr lang="sl-SI" smtClean="0"/>
              <a:t>28. 01. 2016</a:t>
            </a:fld>
            <a:endParaRPr lang="sl-S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1230D-82CF-40D1-8865-2F3F14E4FFC3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14257229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sl-SI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l-SI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4F8F0E-4BFE-4E9A-83B5-878718286FB8}" type="datetimeFigureOut">
              <a:rPr lang="sl-SI" smtClean="0"/>
              <a:t>28. 01. 2016</a:t>
            </a:fld>
            <a:endParaRPr lang="sl-S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sl-S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F1230D-82CF-40D1-8865-2F3F14E4FFC3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41411692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l-SI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eg"/><Relationship Id="rId5" Type="http://schemas.openxmlformats.org/officeDocument/2006/relationships/image" Target="../media/image18.png"/><Relationship Id="rId4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7" Type="http://schemas.openxmlformats.org/officeDocument/2006/relationships/image" Target="../media/image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jpeg"/><Relationship Id="rId4" Type="http://schemas.openxmlformats.org/officeDocument/2006/relationships/image" Target="../media/image34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9.emf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9552" y="0"/>
            <a:ext cx="7992888" cy="1772816"/>
          </a:xfrm>
        </p:spPr>
        <p:txBody>
          <a:bodyPr/>
          <a:lstStyle/>
          <a:p>
            <a:r>
              <a:rPr lang="sl-SI" err="1" smtClean="0"/>
              <a:t>University</a:t>
            </a:r>
            <a:r>
              <a:rPr lang="sl-SI" smtClean="0"/>
              <a:t> </a:t>
            </a:r>
            <a:r>
              <a:rPr lang="sl-SI" err="1" smtClean="0"/>
              <a:t>of</a:t>
            </a:r>
            <a:r>
              <a:rPr lang="sl-SI" smtClean="0"/>
              <a:t> Ljubljana</a:t>
            </a:r>
          </a:p>
          <a:p>
            <a:r>
              <a:rPr lang="sl-SI" err="1" smtClean="0"/>
              <a:t>Faculty</a:t>
            </a:r>
            <a:r>
              <a:rPr lang="sl-SI" smtClean="0"/>
              <a:t> </a:t>
            </a:r>
            <a:r>
              <a:rPr lang="sl-SI" err="1" smtClean="0"/>
              <a:t>of</a:t>
            </a:r>
            <a:r>
              <a:rPr lang="sl-SI" smtClean="0"/>
              <a:t> </a:t>
            </a:r>
            <a:r>
              <a:rPr lang="sl-SI" err="1" smtClean="0"/>
              <a:t>Computer</a:t>
            </a:r>
            <a:r>
              <a:rPr lang="sl-SI" smtClean="0"/>
              <a:t> </a:t>
            </a:r>
            <a:r>
              <a:rPr lang="sl-SI" err="1" smtClean="0"/>
              <a:t>and</a:t>
            </a:r>
            <a:r>
              <a:rPr lang="sl-SI" smtClean="0"/>
              <a:t> </a:t>
            </a:r>
            <a:r>
              <a:rPr lang="sl-SI" err="1" smtClean="0"/>
              <a:t>Information</a:t>
            </a:r>
            <a:r>
              <a:rPr lang="sl-SI" smtClean="0"/>
              <a:t> </a:t>
            </a:r>
            <a:r>
              <a:rPr lang="sl-SI" err="1" smtClean="0"/>
              <a:t>Science</a:t>
            </a:r>
            <a:endParaRPr lang="sl-SI"/>
          </a:p>
        </p:txBody>
      </p:sp>
      <p:pic>
        <p:nvPicPr>
          <p:cNvPr id="4" name="Picture 3" descr="lkmlogo1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5870" y="1231636"/>
            <a:ext cx="3177160" cy="1571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Naslov 3"/>
          <p:cNvSpPr>
            <a:spLocks noGrp="1"/>
          </p:cNvSpPr>
          <p:nvPr>
            <p:ph type="ctrTitle"/>
          </p:nvPr>
        </p:nvSpPr>
        <p:spPr>
          <a:xfrm>
            <a:off x="0" y="2708920"/>
            <a:ext cx="9144000" cy="1395586"/>
          </a:xfrm>
        </p:spPr>
        <p:txBody>
          <a:bodyPr anchor="t">
            <a:normAutofit fontScale="90000"/>
          </a:bodyPr>
          <a:lstStyle/>
          <a:p>
            <a:pPr>
              <a:defRPr/>
            </a:pPr>
            <a:r>
              <a:rPr lang="en-GB" sz="4900" b="1" dirty="0"/>
              <a:t>Laboratory for Cognitive Modeling</a:t>
            </a:r>
            <a:r>
              <a:rPr lang="sl-SI" sz="4900" dirty="0" smtClean="0"/>
              <a:t/>
            </a:r>
            <a:br>
              <a:rPr lang="sl-SI" sz="4900" dirty="0" smtClean="0"/>
            </a:br>
            <a:r>
              <a:rPr lang="sl-SI" sz="3600" dirty="0" smtClean="0"/>
              <a:t/>
            </a:r>
            <a:br>
              <a:rPr lang="sl-SI" sz="3600" dirty="0" smtClean="0"/>
            </a:br>
            <a:r>
              <a:rPr lang="sl-SI" sz="3600" dirty="0"/>
              <a:t/>
            </a:r>
            <a:br>
              <a:rPr lang="sl-SI" sz="3600" dirty="0"/>
            </a:br>
            <a:endParaRPr lang="sl-SI" sz="3600" dirty="0"/>
          </a:p>
        </p:txBody>
      </p:sp>
      <p:pic>
        <p:nvPicPr>
          <p:cNvPr id="1026" name="Picture 2" descr="http://lkm.fri.uni-lj.si/uploads/images/cognitiveModelin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3715" y="3429000"/>
            <a:ext cx="5520613" cy="3312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453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sl-SI" dirty="0" err="1" smtClean="0"/>
              <a:t>Reliability</a:t>
            </a:r>
            <a:r>
              <a:rPr lang="sl-SI" dirty="0" smtClean="0"/>
              <a:t> </a:t>
            </a:r>
            <a:r>
              <a:rPr lang="sl-SI" dirty="0" err="1" smtClean="0"/>
              <a:t>estimates</a:t>
            </a:r>
            <a:endParaRPr lang="sl-SI" dirty="0"/>
          </a:p>
        </p:txBody>
      </p:sp>
      <p:pic>
        <p:nvPicPr>
          <p:cNvPr id="5" name="Picture 4" descr="lkmlogo1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288" y="116633"/>
            <a:ext cx="1737000" cy="858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0" descr="Untitled-2 cop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1002" y="1343434"/>
            <a:ext cx="6155679" cy="4705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17287" y="2793999"/>
            <a:ext cx="2786562" cy="33956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sl-SI" sz="2400" dirty="0" smtClean="0"/>
              <a:t>New </a:t>
            </a:r>
            <a:r>
              <a:rPr lang="sl-SI" sz="2400" dirty="0" err="1" smtClean="0"/>
              <a:t>methods</a:t>
            </a:r>
            <a:r>
              <a:rPr lang="sl-SI" sz="2400" dirty="0"/>
              <a:t> </a:t>
            </a:r>
            <a:r>
              <a:rPr lang="sl-SI" sz="2400" dirty="0" err="1" smtClean="0"/>
              <a:t>for</a:t>
            </a:r>
            <a:r>
              <a:rPr lang="sl-SI" sz="2400" dirty="0" smtClean="0"/>
              <a:t> </a:t>
            </a:r>
            <a:r>
              <a:rPr lang="sl-SI" sz="2400" dirty="0" err="1" smtClean="0"/>
              <a:t>estimating</a:t>
            </a:r>
            <a:r>
              <a:rPr lang="sl-SI" sz="2400" dirty="0" smtClean="0"/>
              <a:t> </a:t>
            </a:r>
            <a:r>
              <a:rPr lang="sl-SI" sz="2400" dirty="0" err="1" smtClean="0"/>
              <a:t>reliability</a:t>
            </a:r>
            <a:r>
              <a:rPr lang="sl-SI" sz="2400" dirty="0" smtClean="0"/>
              <a:t> </a:t>
            </a:r>
            <a:r>
              <a:rPr lang="sl-SI" sz="2400" dirty="0" err="1" smtClean="0"/>
              <a:t>of</a:t>
            </a:r>
            <a:r>
              <a:rPr lang="sl-SI" sz="2400" dirty="0" smtClean="0"/>
              <a:t> </a:t>
            </a:r>
            <a:r>
              <a:rPr lang="sl-SI" sz="2400" i="1" dirty="0" err="1" smtClean="0"/>
              <a:t>individual</a:t>
            </a:r>
            <a:r>
              <a:rPr lang="sl-SI" sz="2400" dirty="0" smtClean="0"/>
              <a:t> </a:t>
            </a:r>
            <a:r>
              <a:rPr lang="sl-SI" sz="2400" dirty="0" err="1" smtClean="0"/>
              <a:t>regression</a:t>
            </a:r>
            <a:r>
              <a:rPr lang="sl-SI" sz="2400" dirty="0" smtClean="0"/>
              <a:t> </a:t>
            </a:r>
            <a:r>
              <a:rPr lang="sl-SI" sz="2400" dirty="0" err="1" smtClean="0"/>
              <a:t>predictions</a:t>
            </a:r>
            <a:endParaRPr lang="sl-SI" sz="2400" dirty="0" smtClean="0"/>
          </a:p>
          <a:p>
            <a:pPr marL="0" indent="0">
              <a:buNone/>
            </a:pPr>
            <a:endParaRPr lang="sl-SI" sz="2400" dirty="0"/>
          </a:p>
        </p:txBody>
      </p:sp>
    </p:spTree>
    <p:extLst>
      <p:ext uri="{BB962C8B-B14F-4D97-AF65-F5344CB8AC3E}">
        <p14:creationId xmlns:p14="http://schemas.microsoft.com/office/powerpoint/2010/main" val="1566507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mtClean="0"/>
              <a:t>Marketing</a:t>
            </a:r>
            <a:endParaRPr lang="sl-SI" dirty="0"/>
          </a:p>
        </p:txBody>
      </p:sp>
      <p:pic>
        <p:nvPicPr>
          <p:cNvPr id="5" name="Picture 4" descr="lkmlogo1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288" y="116633"/>
            <a:ext cx="1737000" cy="858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7" descr="b2b_attr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84076" y="1484784"/>
            <a:ext cx="3600450" cy="4679950"/>
          </a:xfrm>
          <a:prstGeom prst="rect">
            <a:avLst/>
          </a:prstGeom>
          <a:noFill/>
        </p:spPr>
      </p:pic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608725" y="1897063"/>
            <a:ext cx="3763704" cy="4292600"/>
          </a:xfrm>
        </p:spPr>
        <p:txBody>
          <a:bodyPr>
            <a:normAutofit fontScale="92500" lnSpcReduction="20000"/>
          </a:bodyPr>
          <a:lstStyle/>
          <a:p>
            <a:r>
              <a:rPr lang="en-US" smtClean="0"/>
              <a:t>Modeling the decision making process of a customer</a:t>
            </a:r>
          </a:p>
          <a:p>
            <a:r>
              <a:rPr lang="en-US" smtClean="0"/>
              <a:t>How to optimally place the ads on a web page?</a:t>
            </a:r>
          </a:p>
          <a:p>
            <a:r>
              <a:rPr lang="en-US" smtClean="0"/>
              <a:t>When is the best moment for TV advertising?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7682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18518" y="3649950"/>
            <a:ext cx="4666281" cy="24495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86334" y="1765531"/>
            <a:ext cx="4994869" cy="18844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sl-SI" dirty="0" smtClean="0"/>
              <a:t>Statistics</a:t>
            </a:r>
            <a:endParaRPr lang="sl-SI" dirty="0"/>
          </a:p>
        </p:txBody>
      </p:sp>
      <p:pic>
        <p:nvPicPr>
          <p:cNvPr id="5" name="Picture 4" descr="lkmlogo1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288" y="116633"/>
            <a:ext cx="1737000" cy="858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977306" y="1632723"/>
            <a:ext cx="4890838" cy="1077218"/>
            <a:chOff x="504825" y="1428736"/>
            <a:chExt cx="4600894" cy="1077218"/>
          </a:xfrm>
        </p:grpSpPr>
        <p:sp>
          <p:nvSpPr>
            <p:cNvPr id="7" name="TextBox 6"/>
            <p:cNvSpPr txBox="1"/>
            <p:nvPr/>
          </p:nvSpPr>
          <p:spPr>
            <a:xfrm>
              <a:off x="1071538" y="1428736"/>
              <a:ext cx="4034181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/>
                <a:t>Statistics and statistical machine </a:t>
              </a:r>
              <a:r>
                <a:rPr lang="en-US" sz="3200" b="1" dirty="0" smtClean="0"/>
                <a:t>learning</a:t>
              </a:r>
              <a:endParaRPr lang="sl-SI" sz="3200" b="1" dirty="0"/>
            </a:p>
          </p:txBody>
        </p:sp>
        <p:sp>
          <p:nvSpPr>
            <p:cNvPr id="8" name="Oval 7"/>
            <p:cNvSpPr/>
            <p:nvPr/>
          </p:nvSpPr>
          <p:spPr>
            <a:xfrm>
              <a:off x="504825" y="1708848"/>
              <a:ext cx="522860" cy="495300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l-SI">
                <a:solidFill>
                  <a:schemeClr val="tx2">
                    <a:lumMod val="75000"/>
                  </a:schemeClr>
                </a:solidFill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977306" y="3357562"/>
            <a:ext cx="4600894" cy="1077218"/>
            <a:chOff x="3251044" y="3090461"/>
            <a:chExt cx="4600895" cy="1077218"/>
          </a:xfrm>
        </p:grpSpPr>
        <p:sp>
          <p:nvSpPr>
            <p:cNvPr id="10" name="Oval 9"/>
            <p:cNvSpPr/>
            <p:nvPr/>
          </p:nvSpPr>
          <p:spPr>
            <a:xfrm>
              <a:off x="3251044" y="3382849"/>
              <a:ext cx="522860" cy="495300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l-SI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840551" y="3090461"/>
              <a:ext cx="4011388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sl-SI" sz="3200" b="1" dirty="0"/>
                <a:t>computational </a:t>
              </a:r>
              <a:r>
                <a:rPr lang="sl-SI" sz="3200" b="1" dirty="0" smtClean="0"/>
                <a:t>statistics</a:t>
              </a:r>
              <a:endParaRPr lang="sl-SI" sz="3200" b="1" dirty="0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977306" y="5264768"/>
            <a:ext cx="3882726" cy="584775"/>
            <a:chOff x="504825" y="4744002"/>
            <a:chExt cx="3882726" cy="584775"/>
          </a:xfrm>
        </p:grpSpPr>
        <p:sp>
          <p:nvSpPr>
            <p:cNvPr id="14" name="TextBox 13"/>
            <p:cNvSpPr txBox="1"/>
            <p:nvPr/>
          </p:nvSpPr>
          <p:spPr>
            <a:xfrm>
              <a:off x="1232465" y="4744002"/>
              <a:ext cx="3155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sl-SI" sz="3200" b="1" dirty="0"/>
                <a:t>and </a:t>
              </a:r>
              <a:r>
                <a:rPr lang="sl-SI" sz="3200" b="1" dirty="0" smtClean="0"/>
                <a:t>applications</a:t>
              </a:r>
              <a:endParaRPr lang="sl-SI" sz="3200" b="1" dirty="0"/>
            </a:p>
          </p:txBody>
        </p:sp>
        <p:sp>
          <p:nvSpPr>
            <p:cNvPr id="15" name="Oval 14"/>
            <p:cNvSpPr/>
            <p:nvPr/>
          </p:nvSpPr>
          <p:spPr>
            <a:xfrm>
              <a:off x="504825" y="4782546"/>
              <a:ext cx="522860" cy="495300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l-SI">
                <a:solidFill>
                  <a:schemeClr val="tx2">
                    <a:lumMod val="75000"/>
                  </a:schemeClr>
                </a:solidFill>
              </a:endParaRPr>
            </a:p>
          </p:txBody>
        </p:sp>
      </p:grpSp>
      <p:pic>
        <p:nvPicPr>
          <p:cNvPr id="19" name="Picture 11"/>
          <p:cNvPicPr>
            <a:picLocks noChangeAspect="1" noChangeArrowheads="1"/>
          </p:cNvPicPr>
          <p:nvPr/>
        </p:nvPicPr>
        <p:blipFill>
          <a:blip r:embed="rId5"/>
          <a:srcRect r="66678"/>
          <a:stretch>
            <a:fillRect/>
          </a:stretch>
        </p:blipFill>
        <p:spPr bwMode="auto">
          <a:xfrm>
            <a:off x="5464368" y="2195354"/>
            <a:ext cx="1833669" cy="17916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8" name="Picture 4" descr="http://d29qn7q9z0j1p6.cloudfront.net/content/roypta/367/1896/2399/F2.large.jpg"/>
          <p:cNvPicPr>
            <a:picLocks noChangeAspect="1" noChangeArrowheads="1"/>
          </p:cNvPicPr>
          <p:nvPr/>
        </p:nvPicPr>
        <p:blipFill>
          <a:blip r:embed="rId6"/>
          <a:srcRect l="4505" t="2276" b="39063"/>
          <a:stretch>
            <a:fillRect/>
          </a:stretch>
        </p:blipFill>
        <p:spPr bwMode="auto">
          <a:xfrm>
            <a:off x="6381203" y="3156024"/>
            <a:ext cx="1595923" cy="1662050"/>
          </a:xfrm>
          <a:prstGeom prst="rect">
            <a:avLst/>
          </a:prstGeom>
          <a:noFill/>
        </p:spPr>
      </p:pic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7"/>
          <a:srcRect l="-2050" t="1819"/>
          <a:stretch>
            <a:fillRect/>
          </a:stretch>
        </p:blipFill>
        <p:spPr bwMode="auto">
          <a:xfrm>
            <a:off x="6889580" y="4155787"/>
            <a:ext cx="1832077" cy="1687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436584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hr-HR" dirty="0" smtClean="0"/>
              <a:t>Data mining of spatio-temporal</a:t>
            </a:r>
            <a:br>
              <a:rPr lang="hr-HR" dirty="0" smtClean="0"/>
            </a:br>
            <a:r>
              <a:rPr lang="hr-HR" dirty="0" smtClean="0"/>
              <a:t>data</a:t>
            </a:r>
            <a:endParaRPr lang="sl-SI" dirty="0"/>
          </a:p>
        </p:txBody>
      </p:sp>
      <p:pic>
        <p:nvPicPr>
          <p:cNvPr id="5" name="Picture 4" descr="lkmlogo1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288" y="116633"/>
            <a:ext cx="1737000" cy="858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Users\Igor\Documents\dok\LKM\LKM predstavitev YES\Jadra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9346" y="3501008"/>
            <a:ext cx="3463749" cy="3240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D:\Dropbox\Diplome\2016\(mag) Tomazic\Lokacije soncnih elektrarn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3501008"/>
            <a:ext cx="3687918" cy="3246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34734" y="1562016"/>
            <a:ext cx="796153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400" dirty="0"/>
              <a:t>Modeling of water mass movement in the Adriatic and </a:t>
            </a:r>
            <a:r>
              <a:rPr lang="en-US" sz="2400" dirty="0" smtClean="0"/>
              <a:t>Mediterranean</a:t>
            </a:r>
            <a:endParaRPr lang="sl-SI" sz="2400" dirty="0" smtClean="0"/>
          </a:p>
          <a:p>
            <a:pPr marL="285750" indent="-285750">
              <a:buFontTx/>
              <a:buChar char="-"/>
            </a:pPr>
            <a:r>
              <a:rPr lang="en-US" sz="2400" dirty="0" smtClean="0"/>
              <a:t>Impact </a:t>
            </a:r>
            <a:r>
              <a:rPr lang="en-US" sz="2400" dirty="0"/>
              <a:t>of water currents on </a:t>
            </a:r>
            <a:r>
              <a:rPr lang="en-US" sz="2400" dirty="0" smtClean="0"/>
              <a:t>reproduction</a:t>
            </a:r>
            <a:r>
              <a:rPr lang="sl-SI" sz="2400" dirty="0" smtClean="0"/>
              <a:t> of</a:t>
            </a:r>
            <a:r>
              <a:rPr lang="en-US" sz="2400" dirty="0" smtClean="0"/>
              <a:t> jellyfish</a:t>
            </a:r>
            <a:endParaRPr lang="sl-SI" sz="2400" dirty="0" smtClean="0"/>
          </a:p>
          <a:p>
            <a:pPr marL="285750" indent="-285750">
              <a:buFontTx/>
              <a:buChar char="-"/>
            </a:pPr>
            <a:r>
              <a:rPr lang="en-US" sz="2400" dirty="0"/>
              <a:t>Modeling air </a:t>
            </a:r>
            <a:r>
              <a:rPr lang="sl-SI" sz="2400" dirty="0" smtClean="0"/>
              <a:t>currents</a:t>
            </a:r>
            <a:r>
              <a:rPr lang="en-US" sz="2400" dirty="0" smtClean="0"/>
              <a:t> </a:t>
            </a:r>
            <a:r>
              <a:rPr lang="en-US" sz="2400" dirty="0"/>
              <a:t>and analysis of air pollution at various locations in </a:t>
            </a:r>
            <a:r>
              <a:rPr lang="en-US" sz="2400" dirty="0" smtClean="0"/>
              <a:t>Europe</a:t>
            </a:r>
            <a:endParaRPr lang="sl-SI" sz="2400" dirty="0"/>
          </a:p>
        </p:txBody>
      </p:sp>
    </p:spTree>
    <p:extLst>
      <p:ext uri="{BB962C8B-B14F-4D97-AF65-F5344CB8AC3E}">
        <p14:creationId xmlns:p14="http://schemas.microsoft.com/office/powerpoint/2010/main" val="3452137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sl-SI" dirty="0" err="1" smtClean="0"/>
              <a:t>Advanced</a:t>
            </a:r>
            <a:r>
              <a:rPr lang="sl-SI" dirty="0" smtClean="0"/>
              <a:t> </a:t>
            </a:r>
            <a:r>
              <a:rPr lang="sl-SI" dirty="0" err="1" smtClean="0"/>
              <a:t>Sports</a:t>
            </a:r>
            <a:r>
              <a:rPr lang="sl-SI" dirty="0" smtClean="0"/>
              <a:t> </a:t>
            </a:r>
            <a:r>
              <a:rPr lang="sl-SI" dirty="0" err="1" smtClean="0"/>
              <a:t>Analysis</a:t>
            </a:r>
            <a:endParaRPr lang="sl-SI" dirty="0"/>
          </a:p>
        </p:txBody>
      </p:sp>
      <p:pic>
        <p:nvPicPr>
          <p:cNvPr id="5" name="Picture 4" descr="lkmlogo1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288" y="116633"/>
            <a:ext cx="1737000" cy="858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PoljeZBesedilom 4"/>
          <p:cNvSpPr txBox="1"/>
          <p:nvPr/>
        </p:nvSpPr>
        <p:spPr>
          <a:xfrm>
            <a:off x="611560" y="1700808"/>
            <a:ext cx="3666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  <a:cs typeface="+mn-cs"/>
              </a:defRPr>
            </a:lvl9pPr>
          </a:lstStyle>
          <a:p>
            <a:r>
              <a:rPr lang="sl-SI" dirty="0" err="1" smtClean="0"/>
              <a:t>What</a:t>
            </a:r>
            <a:r>
              <a:rPr lang="sl-SI" dirty="0" smtClean="0"/>
              <a:t> </a:t>
            </a:r>
            <a:r>
              <a:rPr lang="sl-SI" dirty="0" err="1" smtClean="0"/>
              <a:t>will</a:t>
            </a:r>
            <a:r>
              <a:rPr lang="sl-SI" dirty="0" smtClean="0"/>
              <a:t> </a:t>
            </a:r>
            <a:r>
              <a:rPr lang="sl-SI" dirty="0" err="1" smtClean="0"/>
              <a:t>happen</a:t>
            </a:r>
            <a:r>
              <a:rPr lang="sl-SI" dirty="0" smtClean="0"/>
              <a:t> </a:t>
            </a:r>
            <a:r>
              <a:rPr lang="sl-SI" dirty="0" err="1" smtClean="0"/>
              <a:t>next</a:t>
            </a:r>
            <a:r>
              <a:rPr lang="sl-SI" dirty="0" smtClean="0"/>
              <a:t>?</a:t>
            </a:r>
            <a:endParaRPr lang="sl-SI" dirty="0"/>
          </a:p>
        </p:txBody>
      </p:sp>
      <p:grpSp>
        <p:nvGrpSpPr>
          <p:cNvPr id="7" name="Skupina 2"/>
          <p:cNvGrpSpPr/>
          <p:nvPr/>
        </p:nvGrpSpPr>
        <p:grpSpPr>
          <a:xfrm>
            <a:off x="438141" y="2229755"/>
            <a:ext cx="5182268" cy="2663963"/>
            <a:chOff x="611560" y="3356992"/>
            <a:chExt cx="7433913" cy="3472878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101360" y="4581128"/>
              <a:ext cx="1310400" cy="8651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9" name="Oblika 5"/>
            <p:cNvCxnSpPr>
              <a:stCxn id="8" idx="3"/>
            </p:cNvCxnSpPr>
            <p:nvPr/>
          </p:nvCxnSpPr>
          <p:spPr>
            <a:xfrm flipV="1">
              <a:off x="2411760" y="3573016"/>
              <a:ext cx="1872208" cy="1440672"/>
            </a:xfrm>
            <a:prstGeom prst="curvedConnector3">
              <a:avLst>
                <a:gd name="adj1" fmla="val 50000"/>
              </a:avLst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" name="Picture 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732240" y="4014356"/>
              <a:ext cx="1311864" cy="900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1" name="Picture 4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3923928" y="4619114"/>
              <a:ext cx="1388404" cy="7794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2" name="Picture 5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6735073" y="5142482"/>
              <a:ext cx="1310400" cy="873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13" name="Oblika 5"/>
            <p:cNvCxnSpPr>
              <a:stCxn id="8" idx="3"/>
              <a:endCxn id="11" idx="1"/>
            </p:cNvCxnSpPr>
            <p:nvPr/>
          </p:nvCxnSpPr>
          <p:spPr>
            <a:xfrm flipV="1">
              <a:off x="2411760" y="5008842"/>
              <a:ext cx="1512168" cy="4846"/>
            </a:xfrm>
            <a:prstGeom prst="curvedConnector3">
              <a:avLst>
                <a:gd name="adj1" fmla="val 50000"/>
              </a:avLst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Oblika 5"/>
            <p:cNvCxnSpPr>
              <a:stCxn id="8" idx="3"/>
            </p:cNvCxnSpPr>
            <p:nvPr/>
          </p:nvCxnSpPr>
          <p:spPr>
            <a:xfrm>
              <a:off x="2411760" y="5013688"/>
              <a:ext cx="1872208" cy="1439648"/>
            </a:xfrm>
            <a:prstGeom prst="curvedConnector3">
              <a:avLst>
                <a:gd name="adj1" fmla="val 50000"/>
              </a:avLst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Elipsa 20"/>
            <p:cNvSpPr/>
            <p:nvPr/>
          </p:nvSpPr>
          <p:spPr>
            <a:xfrm>
              <a:off x="4537316" y="4005080"/>
              <a:ext cx="72000" cy="72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Elipsa 21"/>
            <p:cNvSpPr/>
            <p:nvPr/>
          </p:nvSpPr>
          <p:spPr>
            <a:xfrm>
              <a:off x="4537316" y="4114404"/>
              <a:ext cx="72000" cy="72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Elipsa 22"/>
            <p:cNvSpPr/>
            <p:nvPr/>
          </p:nvSpPr>
          <p:spPr>
            <a:xfrm>
              <a:off x="4537316" y="4221096"/>
              <a:ext cx="72000" cy="72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Elipsa 23"/>
            <p:cNvSpPr/>
            <p:nvPr/>
          </p:nvSpPr>
          <p:spPr>
            <a:xfrm>
              <a:off x="4427984" y="6381328"/>
              <a:ext cx="72000" cy="72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Elipsa 24"/>
            <p:cNvSpPr/>
            <p:nvPr/>
          </p:nvSpPr>
          <p:spPr>
            <a:xfrm>
              <a:off x="4537316" y="6381328"/>
              <a:ext cx="72000" cy="72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Elipsa 25"/>
            <p:cNvSpPr/>
            <p:nvPr/>
          </p:nvSpPr>
          <p:spPr>
            <a:xfrm>
              <a:off x="4646648" y="6381336"/>
              <a:ext cx="72000" cy="72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" name="Oblika 5"/>
            <p:cNvCxnSpPr>
              <a:stCxn id="11" idx="3"/>
              <a:endCxn id="10" idx="1"/>
            </p:cNvCxnSpPr>
            <p:nvPr/>
          </p:nvCxnSpPr>
          <p:spPr>
            <a:xfrm flipV="1">
              <a:off x="5312332" y="4464356"/>
              <a:ext cx="1419908" cy="544486"/>
            </a:xfrm>
            <a:prstGeom prst="curvedConnector3">
              <a:avLst>
                <a:gd name="adj1" fmla="val 50000"/>
              </a:avLst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Oblika 5"/>
            <p:cNvCxnSpPr>
              <a:stCxn id="11" idx="3"/>
              <a:endCxn id="12" idx="1"/>
            </p:cNvCxnSpPr>
            <p:nvPr/>
          </p:nvCxnSpPr>
          <p:spPr>
            <a:xfrm>
              <a:off x="5312332" y="5008842"/>
              <a:ext cx="1422741" cy="570440"/>
            </a:xfrm>
            <a:prstGeom prst="curvedConnector3">
              <a:avLst>
                <a:gd name="adj1" fmla="val 50000"/>
              </a:avLst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PoljeZBesedilom 28"/>
            <p:cNvSpPr txBox="1"/>
            <p:nvPr/>
          </p:nvSpPr>
          <p:spPr>
            <a:xfrm>
              <a:off x="3419872" y="3356992"/>
              <a:ext cx="864097" cy="6018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sl-SI" dirty="0" smtClean="0"/>
                <a:t>P</a:t>
              </a:r>
              <a:r>
                <a:rPr lang="sl-SI" baseline="-25000" dirty="0" smtClean="0"/>
                <a:t>1</a:t>
              </a:r>
              <a:endParaRPr lang="en-US" baseline="-25000" dirty="0"/>
            </a:p>
          </p:txBody>
        </p:sp>
        <p:sp>
          <p:nvSpPr>
            <p:cNvPr id="24" name="PoljeZBesedilom 29"/>
            <p:cNvSpPr txBox="1"/>
            <p:nvPr/>
          </p:nvSpPr>
          <p:spPr>
            <a:xfrm>
              <a:off x="3352023" y="4725073"/>
              <a:ext cx="780968" cy="6018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sl-SI" dirty="0" err="1" smtClean="0"/>
                <a:t>P</a:t>
              </a:r>
              <a:r>
                <a:rPr lang="sl-SI" baseline="-25000" dirty="0" err="1" smtClean="0"/>
                <a:t>k</a:t>
              </a:r>
              <a:endParaRPr lang="en-US" baseline="-25000" dirty="0"/>
            </a:p>
          </p:txBody>
        </p:sp>
        <p:sp>
          <p:nvSpPr>
            <p:cNvPr id="25" name="PoljeZBesedilom 30"/>
            <p:cNvSpPr txBox="1"/>
            <p:nvPr/>
          </p:nvSpPr>
          <p:spPr>
            <a:xfrm>
              <a:off x="3419872" y="6228020"/>
              <a:ext cx="780968" cy="6018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sl-SI" dirty="0" err="1" smtClean="0"/>
                <a:t>P</a:t>
              </a:r>
              <a:r>
                <a:rPr lang="sl-SI" baseline="-25000" dirty="0" err="1"/>
                <a:t>n</a:t>
              </a:r>
              <a:endParaRPr lang="en-US" baseline="-25000" dirty="0"/>
            </a:p>
          </p:txBody>
        </p:sp>
        <p:sp>
          <p:nvSpPr>
            <p:cNvPr id="26" name="PoljeZBesedilom 31"/>
            <p:cNvSpPr txBox="1"/>
            <p:nvPr/>
          </p:nvSpPr>
          <p:spPr>
            <a:xfrm>
              <a:off x="6012161" y="4149080"/>
              <a:ext cx="879921" cy="6018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sl-SI" dirty="0" smtClean="0"/>
                <a:t>P</a:t>
              </a:r>
              <a:r>
                <a:rPr lang="sl-SI" baseline="-25000" dirty="0"/>
                <a:t>a</a:t>
              </a:r>
              <a:endParaRPr lang="en-US" baseline="-25000" dirty="0"/>
            </a:p>
          </p:txBody>
        </p:sp>
        <p:sp>
          <p:nvSpPr>
            <p:cNvPr id="27" name="PoljeZBesedilom 32"/>
            <p:cNvSpPr txBox="1"/>
            <p:nvPr/>
          </p:nvSpPr>
          <p:spPr>
            <a:xfrm>
              <a:off x="6012161" y="5445224"/>
              <a:ext cx="722913" cy="6018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sl-SI" dirty="0" err="1" smtClean="0"/>
                <a:t>P</a:t>
              </a:r>
              <a:r>
                <a:rPr lang="sl-SI" baseline="-25000" dirty="0" err="1" smtClean="0"/>
                <a:t>b</a:t>
              </a:r>
              <a:endParaRPr lang="en-US" baseline="-25000" dirty="0"/>
            </a:p>
          </p:txBody>
        </p:sp>
        <p:sp>
          <p:nvSpPr>
            <p:cNvPr id="28" name="Elipsa 33"/>
            <p:cNvSpPr/>
            <p:nvPr/>
          </p:nvSpPr>
          <p:spPr>
            <a:xfrm>
              <a:off x="4427984" y="3573016"/>
              <a:ext cx="72000" cy="72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Elipsa 34"/>
            <p:cNvSpPr/>
            <p:nvPr/>
          </p:nvSpPr>
          <p:spPr>
            <a:xfrm>
              <a:off x="4537316" y="3573016"/>
              <a:ext cx="72000" cy="72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Elipsa 35"/>
            <p:cNvSpPr/>
            <p:nvPr/>
          </p:nvSpPr>
          <p:spPr>
            <a:xfrm>
              <a:off x="4646648" y="3573024"/>
              <a:ext cx="72000" cy="72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Elipsa 36"/>
            <p:cNvSpPr/>
            <p:nvPr/>
          </p:nvSpPr>
          <p:spPr>
            <a:xfrm>
              <a:off x="4537308" y="5733272"/>
              <a:ext cx="72000" cy="72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Elipsa 37"/>
            <p:cNvSpPr/>
            <p:nvPr/>
          </p:nvSpPr>
          <p:spPr>
            <a:xfrm>
              <a:off x="4537308" y="5842596"/>
              <a:ext cx="72000" cy="72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Elipsa 38"/>
            <p:cNvSpPr/>
            <p:nvPr/>
          </p:nvSpPr>
          <p:spPr>
            <a:xfrm>
              <a:off x="4537308" y="5949288"/>
              <a:ext cx="72000" cy="72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4" name="Oblika 5"/>
            <p:cNvCxnSpPr>
              <a:endCxn id="8" idx="1"/>
            </p:cNvCxnSpPr>
            <p:nvPr/>
          </p:nvCxnSpPr>
          <p:spPr>
            <a:xfrm>
              <a:off x="611560" y="5013176"/>
              <a:ext cx="489800" cy="512"/>
            </a:xfrm>
            <a:prstGeom prst="curvedConnector3">
              <a:avLst>
                <a:gd name="adj1" fmla="val 50000"/>
              </a:avLst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PoljeZBesedilom 42"/>
          <p:cNvSpPr txBox="1"/>
          <p:nvPr/>
        </p:nvSpPr>
        <p:spPr>
          <a:xfrm>
            <a:off x="5706911" y="1713250"/>
            <a:ext cx="33295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l-SI" sz="2400" dirty="0" err="1" smtClean="0"/>
              <a:t>How</a:t>
            </a:r>
            <a:r>
              <a:rPr lang="sl-SI" sz="2400" dirty="0" smtClean="0"/>
              <a:t> </a:t>
            </a:r>
            <a:r>
              <a:rPr lang="sl-SI" sz="2400" dirty="0" err="1" smtClean="0"/>
              <a:t>strong</a:t>
            </a:r>
            <a:r>
              <a:rPr lang="sl-SI" sz="2400" dirty="0" smtClean="0"/>
              <a:t> is </a:t>
            </a:r>
            <a:r>
              <a:rPr lang="sl-SI" sz="2400" dirty="0" err="1" smtClean="0"/>
              <a:t>the</a:t>
            </a:r>
            <a:r>
              <a:rPr lang="sl-SI" sz="2400" dirty="0" smtClean="0"/>
              <a:t> </a:t>
            </a:r>
            <a:r>
              <a:rPr lang="sl-SI" sz="2400" dirty="0" err="1" smtClean="0"/>
              <a:t>team</a:t>
            </a:r>
            <a:r>
              <a:rPr lang="sl-SI" sz="2400" dirty="0" smtClean="0"/>
              <a:t>?</a:t>
            </a:r>
            <a:endParaRPr lang="sl-SI" sz="2400" dirty="0"/>
          </a:p>
        </p:txBody>
      </p:sp>
      <p:pic>
        <p:nvPicPr>
          <p:cNvPr id="36" name="Slika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17767" y="2379752"/>
            <a:ext cx="2771509" cy="1497761"/>
          </a:xfrm>
          <a:prstGeom prst="rect">
            <a:avLst/>
          </a:prstGeom>
        </p:spPr>
      </p:pic>
      <p:pic>
        <p:nvPicPr>
          <p:cNvPr id="37" name="Slika 4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51048" y="4912150"/>
            <a:ext cx="1948750" cy="1945850"/>
          </a:xfrm>
          <a:prstGeom prst="rect">
            <a:avLst/>
          </a:prstGeom>
        </p:spPr>
      </p:pic>
      <p:pic>
        <p:nvPicPr>
          <p:cNvPr id="38" name="Picture 2" descr="http://cdn.solecollector.com/media/up/2014/09/images/kyrie-irving-nike-hyperdunk-2014-pe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4220" y="5164579"/>
            <a:ext cx="1026203" cy="1451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Slika 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09237" y="5188228"/>
            <a:ext cx="666862" cy="1381620"/>
          </a:xfrm>
          <a:prstGeom prst="rect">
            <a:avLst/>
          </a:prstGeom>
        </p:spPr>
      </p:pic>
      <p:sp>
        <p:nvSpPr>
          <p:cNvPr id="40" name="PoljeZBesedilom 43"/>
          <p:cNvSpPr txBox="1"/>
          <p:nvPr/>
        </p:nvSpPr>
        <p:spPr>
          <a:xfrm>
            <a:off x="5218397" y="5628294"/>
            <a:ext cx="5696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l-SI" dirty="0" smtClean="0"/>
              <a:t>?</a:t>
            </a:r>
            <a:endParaRPr lang="sl-SI" dirty="0"/>
          </a:p>
        </p:txBody>
      </p:sp>
      <p:sp>
        <p:nvSpPr>
          <p:cNvPr id="41" name="PoljeZBesedilom 45"/>
          <p:cNvSpPr txBox="1"/>
          <p:nvPr/>
        </p:nvSpPr>
        <p:spPr>
          <a:xfrm>
            <a:off x="6695109" y="5630917"/>
            <a:ext cx="5696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l-SI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2557119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2107" y="4444131"/>
            <a:ext cx="4774693" cy="22060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sl-SI" dirty="0" err="1" smtClean="0"/>
              <a:t>Text</a:t>
            </a:r>
            <a:r>
              <a:rPr lang="sl-SI" dirty="0" smtClean="0"/>
              <a:t> </a:t>
            </a:r>
            <a:r>
              <a:rPr lang="sl-SI" dirty="0" err="1" smtClean="0"/>
              <a:t>mining</a:t>
            </a:r>
            <a:r>
              <a:rPr lang="sl-SI" dirty="0" smtClean="0"/>
              <a:t/>
            </a:r>
            <a:br>
              <a:rPr lang="sl-SI" dirty="0" smtClean="0"/>
            </a:br>
            <a:endParaRPr lang="sl-SI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975557"/>
            <a:ext cx="8712968" cy="4973723"/>
          </a:xfrm>
        </p:spPr>
        <p:txBody>
          <a:bodyPr>
            <a:normAutofit/>
          </a:bodyPr>
          <a:lstStyle/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semantic similarity of text based </a:t>
            </a:r>
            <a:r>
              <a:rPr lang="sl-SI" sz="2400" dirty="0" smtClean="0"/>
              <a:t>on </a:t>
            </a:r>
            <a:r>
              <a:rPr lang="en-US" sz="2400" dirty="0" smtClean="0"/>
              <a:t>clusters </a:t>
            </a:r>
            <a:r>
              <a:rPr lang="en-US" sz="2400" dirty="0"/>
              <a:t>and linguistic </a:t>
            </a:r>
            <a:r>
              <a:rPr lang="en-US" sz="2400" dirty="0" smtClean="0"/>
              <a:t>resources</a:t>
            </a:r>
            <a:endParaRPr lang="sl-SI" sz="2400" dirty="0" smtClean="0"/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multiple documents summarization using Archetypal </a:t>
            </a:r>
            <a:r>
              <a:rPr lang="en-US" sz="2400" dirty="0" smtClean="0"/>
              <a:t>analysis</a:t>
            </a:r>
            <a:endParaRPr lang="sl-SI" sz="2400" dirty="0" smtClean="0"/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sl-SI" sz="2400" dirty="0" smtClean="0"/>
              <a:t>natural </a:t>
            </a:r>
            <a:r>
              <a:rPr lang="sl-SI" sz="2400" dirty="0"/>
              <a:t>language processing in </a:t>
            </a:r>
            <a:r>
              <a:rPr lang="sl-SI" sz="2400" dirty="0" smtClean="0"/>
              <a:t>general-purpose databases</a:t>
            </a:r>
          </a:p>
          <a:p>
            <a:r>
              <a:rPr lang="en-US" sz="2400" dirty="0"/>
              <a:t>sentiment analysis of texts and online </a:t>
            </a:r>
            <a:r>
              <a:rPr lang="en-US" sz="2400" dirty="0" smtClean="0"/>
              <a:t>resources</a:t>
            </a:r>
            <a:endParaRPr lang="sl-SI" sz="4000" dirty="0" smtClean="0"/>
          </a:p>
          <a:p>
            <a:pPr marL="0" indent="0">
              <a:buNone/>
            </a:pPr>
            <a:r>
              <a:rPr lang="sl-SI" sz="4000" dirty="0" smtClean="0"/>
              <a:t>Profiling of web users</a:t>
            </a:r>
          </a:p>
          <a:p>
            <a:r>
              <a:rPr lang="sl-SI" sz="2400" dirty="0" smtClean="0"/>
              <a:t>Web usage mining</a:t>
            </a:r>
          </a:p>
          <a:p>
            <a:r>
              <a:rPr lang="sl-SI" sz="2400" dirty="0" err="1" smtClean="0"/>
              <a:t>User</a:t>
            </a:r>
            <a:r>
              <a:rPr lang="sl-SI" sz="2400" dirty="0" smtClean="0"/>
              <a:t> </a:t>
            </a:r>
            <a:r>
              <a:rPr lang="sl-SI" sz="2400" dirty="0" err="1" smtClean="0"/>
              <a:t>profiling</a:t>
            </a:r>
            <a:endParaRPr lang="sl-SI" sz="2400" dirty="0" smtClean="0"/>
          </a:p>
          <a:p>
            <a:r>
              <a:rPr lang="sl-SI" sz="2400" dirty="0" err="1" smtClean="0"/>
              <a:t>Recommendation</a:t>
            </a:r>
            <a:r>
              <a:rPr lang="sl-SI" sz="2400" dirty="0" smtClean="0"/>
              <a:t> </a:t>
            </a:r>
            <a:r>
              <a:rPr lang="sl-SI" sz="2400" dirty="0" err="1" smtClean="0"/>
              <a:t>systems</a:t>
            </a:r>
            <a:endParaRPr lang="sl-SI" dirty="0"/>
          </a:p>
        </p:txBody>
      </p:sp>
      <p:pic>
        <p:nvPicPr>
          <p:cNvPr id="5" name="Picture 4" descr="lkmlogo1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288" y="116633"/>
            <a:ext cx="1737000" cy="858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0059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4589093" y="4797152"/>
            <a:ext cx="4375395" cy="1981076"/>
            <a:chOff x="1694201" y="3207431"/>
            <a:chExt cx="6206832" cy="2810311"/>
          </a:xfrm>
        </p:grpSpPr>
        <p:sp>
          <p:nvSpPr>
            <p:cNvPr id="6" name="Rectangle 5"/>
            <p:cNvSpPr/>
            <p:nvPr/>
          </p:nvSpPr>
          <p:spPr>
            <a:xfrm>
              <a:off x="3813175" y="4536554"/>
              <a:ext cx="1754459" cy="1204331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457200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sl-SI" sz="2000" dirty="0" smtClean="0">
                  <a:solidFill>
                    <a:schemeClr val="bg1">
                      <a:lumMod val="65000"/>
                    </a:schemeClr>
                  </a:solidFill>
                </a:rPr>
                <a:t>AEE</a:t>
              </a:r>
              <a:endParaRPr lang="en-US" sz="20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1694201" y="4259696"/>
              <a:ext cx="1396455" cy="1758046"/>
              <a:chOff x="1500913" y="3630856"/>
              <a:chExt cx="1396455" cy="1758046"/>
            </a:xfrm>
          </p:grpSpPr>
          <p:pic>
            <p:nvPicPr>
              <p:cNvPr id="13" name="Picture 12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00913" y="3630856"/>
                <a:ext cx="720000" cy="589500"/>
              </a:xfrm>
              <a:prstGeom prst="rect">
                <a:avLst/>
              </a:prstGeom>
            </p:spPr>
          </p:pic>
          <p:pic>
            <p:nvPicPr>
              <p:cNvPr id="14" name="Picture 13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80913" y="3837090"/>
                <a:ext cx="720000" cy="990212"/>
              </a:xfrm>
              <a:prstGeom prst="rect">
                <a:avLst/>
              </a:prstGeom>
            </p:spPr>
          </p:pic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21833" y="4061253"/>
                <a:ext cx="720000" cy="925152"/>
              </a:xfrm>
              <a:prstGeom prst="rect">
                <a:avLst/>
              </a:prstGeom>
            </p:spPr>
          </p:pic>
          <p:pic>
            <p:nvPicPr>
              <p:cNvPr id="16" name="Picture 15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77368" y="4265702"/>
                <a:ext cx="720000" cy="1123200"/>
              </a:xfrm>
              <a:prstGeom prst="rect">
                <a:avLst/>
              </a:prstGeom>
            </p:spPr>
          </p:pic>
        </p:grpSp>
        <p:cxnSp>
          <p:nvCxnSpPr>
            <p:cNvPr id="8" name="Straight Arrow Connector 7"/>
            <p:cNvCxnSpPr/>
            <p:nvPr/>
          </p:nvCxnSpPr>
          <p:spPr>
            <a:xfrm>
              <a:off x="3174380" y="5138719"/>
              <a:ext cx="550127" cy="0"/>
            </a:xfrm>
            <a:prstGeom prst="straightConnector1">
              <a:avLst/>
            </a:prstGeom>
            <a:ln w="38100">
              <a:solidFill>
                <a:srgbClr val="FF8200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>
              <a:off x="5661102" y="5138719"/>
              <a:ext cx="550127" cy="0"/>
            </a:xfrm>
            <a:prstGeom prst="straightConnector1">
              <a:avLst/>
            </a:prstGeom>
            <a:ln w="38100">
              <a:solidFill>
                <a:srgbClr val="FF8200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/>
            <p:nvPr/>
          </p:nvCxnSpPr>
          <p:spPr>
            <a:xfrm>
              <a:off x="4705812" y="4105370"/>
              <a:ext cx="0" cy="362478"/>
            </a:xfrm>
            <a:prstGeom prst="straightConnector1">
              <a:avLst/>
            </a:prstGeom>
            <a:ln w="38100">
              <a:solidFill>
                <a:srgbClr val="FF8200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45812" y="3207431"/>
              <a:ext cx="720000" cy="829233"/>
            </a:xfrm>
            <a:prstGeom prst="rect">
              <a:avLst/>
            </a:prstGeom>
          </p:spPr>
        </p:pic>
        <p:sp>
          <p:nvSpPr>
            <p:cNvPr id="12" name="Rectangle 11"/>
            <p:cNvSpPr/>
            <p:nvPr/>
          </p:nvSpPr>
          <p:spPr>
            <a:xfrm>
              <a:off x="6108042" y="4650572"/>
              <a:ext cx="1792991" cy="100419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>
              <a:defPPr>
                <a:defRPr lang="en-US"/>
              </a:defPPr>
              <a:lvl1pPr algn="l" defTabSz="457200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  <a:cs typeface="+mn-cs"/>
                </a:defRPr>
              </a:lvl1pPr>
              <a:lvl2pPr marL="457200" algn="l" defTabSz="457200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  <a:cs typeface="+mn-cs"/>
                </a:defRPr>
              </a:lvl2pPr>
              <a:lvl3pPr marL="914400" algn="l" defTabSz="457200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  <a:cs typeface="+mn-cs"/>
                </a:defRPr>
              </a:lvl3pPr>
              <a:lvl4pPr marL="1371600" algn="l" defTabSz="457200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  <a:cs typeface="+mn-cs"/>
                </a:defRPr>
              </a:lvl4pPr>
              <a:lvl5pPr marL="1828800" algn="l" defTabSz="457200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  <a:cs typeface="+mn-cs"/>
                </a:defRPr>
              </a:lvl9pPr>
            </a:lstStyle>
            <a:p>
              <a:pPr algn="ctr"/>
              <a:r>
                <a:rPr lang="sl-SI" sz="2000" b="0" cap="none" spc="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GRADE &amp; </a:t>
              </a:r>
            </a:p>
            <a:p>
              <a:pPr algn="ctr"/>
              <a:r>
                <a:rPr lang="sl-SI" sz="2000" b="0" cap="none" spc="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FEEDBACK</a:t>
              </a:r>
              <a:endParaRPr lang="en-US" sz="20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188641"/>
            <a:ext cx="8229600" cy="864096"/>
          </a:xfrm>
        </p:spPr>
        <p:txBody>
          <a:bodyPr>
            <a:normAutofit fontScale="90000"/>
          </a:bodyPr>
          <a:lstStyle/>
          <a:p>
            <a:pPr algn="l"/>
            <a:r>
              <a:rPr lang="sl-SI" dirty="0" smtClean="0"/>
              <a:t>E-</a:t>
            </a:r>
            <a:r>
              <a:rPr lang="sl-SI" dirty="0" err="1"/>
              <a:t>L</a:t>
            </a:r>
            <a:r>
              <a:rPr lang="sl-SI" dirty="0" err="1" smtClean="0"/>
              <a:t>earning</a:t>
            </a:r>
            <a:r>
              <a:rPr lang="sl-SI" dirty="0" smtClean="0"/>
              <a:t/>
            </a:r>
            <a:br>
              <a:rPr lang="sl-SI" dirty="0" smtClean="0"/>
            </a:br>
            <a:endParaRPr lang="sl-SI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764704"/>
            <a:ext cx="8208912" cy="4617000"/>
          </a:xfrm>
        </p:spPr>
        <p:txBody>
          <a:bodyPr>
            <a:normAutofit fontScale="92500" lnSpcReduction="10000"/>
          </a:bodyPr>
          <a:lstStyle/>
          <a:p>
            <a:r>
              <a:rPr lang="sl-SI" sz="3000" dirty="0" smtClean="0"/>
              <a:t>Recommendation of learning </a:t>
            </a:r>
            <a:r>
              <a:rPr lang="sl-SI" sz="3000" dirty="0" smtClean="0"/>
              <a:t>material</a:t>
            </a:r>
            <a:endParaRPr lang="sl-SI" sz="3000" dirty="0" smtClean="0"/>
          </a:p>
          <a:p>
            <a:r>
              <a:rPr lang="sl-SI" sz="3000" dirty="0" smtClean="0"/>
              <a:t>Solutions for the cold-start </a:t>
            </a:r>
            <a:r>
              <a:rPr lang="sl-SI" sz="3000" dirty="0" smtClean="0"/>
              <a:t>problem</a:t>
            </a:r>
            <a:endParaRPr lang="sl-SI" dirty="0" smtClean="0"/>
          </a:p>
          <a:p>
            <a:pPr marL="0" indent="0">
              <a:buNone/>
            </a:pPr>
            <a:r>
              <a:rPr lang="sl-SI" sz="4300" dirty="0" err="1" smtClean="0"/>
              <a:t>Automated</a:t>
            </a:r>
            <a:r>
              <a:rPr lang="sl-SI" sz="4300" dirty="0" smtClean="0"/>
              <a:t> </a:t>
            </a:r>
            <a:r>
              <a:rPr lang="sl-SI" sz="4300" dirty="0" err="1"/>
              <a:t>E</a:t>
            </a:r>
            <a:r>
              <a:rPr lang="sl-SI" sz="4300" dirty="0" err="1" smtClean="0"/>
              <a:t>ssay</a:t>
            </a:r>
            <a:r>
              <a:rPr lang="sl-SI" sz="4300" dirty="0" smtClean="0"/>
              <a:t> </a:t>
            </a:r>
            <a:r>
              <a:rPr lang="sl-SI" sz="4300" dirty="0" err="1"/>
              <a:t>E</a:t>
            </a:r>
            <a:r>
              <a:rPr lang="sl-SI" sz="4300" dirty="0" err="1" smtClean="0"/>
              <a:t>valuation</a:t>
            </a:r>
            <a:endParaRPr lang="sl-SI" sz="4300" dirty="0" smtClean="0"/>
          </a:p>
          <a:p>
            <a:r>
              <a:rPr lang="sl-SI" sz="3000" dirty="0" smtClean="0"/>
              <a:t>Extraction of syntax, content, coherence, and semantic </a:t>
            </a:r>
            <a:r>
              <a:rPr lang="sl-SI" sz="3000" dirty="0" smtClean="0"/>
              <a:t>attributes</a:t>
            </a:r>
            <a:endParaRPr lang="sl-SI" sz="3000" dirty="0" smtClean="0"/>
          </a:p>
          <a:p>
            <a:r>
              <a:rPr lang="sl-SI" sz="3000" dirty="0" smtClean="0"/>
              <a:t>Prediction of the final grade</a:t>
            </a:r>
            <a:r>
              <a:rPr lang="sl-SI" sz="3000" dirty="0" smtClean="0"/>
              <a:t>.</a:t>
            </a:r>
            <a:endParaRPr lang="sl-SI" sz="3000" dirty="0" smtClean="0"/>
          </a:p>
          <a:p>
            <a:r>
              <a:rPr lang="sl-SI" sz="3000" dirty="0" smtClean="0"/>
              <a:t>Providing a semantic feedback to students using entity recognition, coreference resolution, information extraction, and building and determining the consistency of an </a:t>
            </a:r>
            <a:r>
              <a:rPr lang="sl-SI" sz="3000" dirty="0" smtClean="0"/>
              <a:t>ontology</a:t>
            </a:r>
            <a:endParaRPr lang="sl-SI" sz="3000" dirty="0" smtClean="0"/>
          </a:p>
          <a:p>
            <a:endParaRPr lang="sl-SI" dirty="0"/>
          </a:p>
        </p:txBody>
      </p:sp>
      <p:pic>
        <p:nvPicPr>
          <p:cNvPr id="4" name="Picture 3" descr="lkmlogo1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288" y="116633"/>
            <a:ext cx="1737000" cy="858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6931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945796"/>
            <a:ext cx="8229600" cy="1143000"/>
          </a:xfrm>
        </p:spPr>
        <p:txBody>
          <a:bodyPr>
            <a:normAutofit fontScale="90000"/>
          </a:bodyPr>
          <a:lstStyle/>
          <a:p>
            <a:pPr algn="l"/>
            <a:r>
              <a:rPr lang="hr-HR" dirty="0" smtClean="0"/>
              <a:t>Gener</a:t>
            </a:r>
            <a:r>
              <a:rPr lang="en-US" dirty="0" err="1" smtClean="0"/>
              <a:t>ating</a:t>
            </a:r>
            <a:r>
              <a:rPr lang="en-US" dirty="0" smtClean="0"/>
              <a:t> </a:t>
            </a:r>
            <a:r>
              <a:rPr lang="en-US" dirty="0" smtClean="0"/>
              <a:t>semi-artificial </a:t>
            </a:r>
            <a:r>
              <a:rPr lang="en-US" dirty="0" smtClean="0"/>
              <a:t>data</a:t>
            </a:r>
            <a:r>
              <a:rPr lang="hr-HR" dirty="0" smtClean="0"/>
              <a:t/>
            </a:r>
            <a:br>
              <a:rPr lang="hr-HR" dirty="0" smtClean="0"/>
            </a:br>
            <a:endParaRPr lang="sl-SI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916833"/>
            <a:ext cx="5361817" cy="3240360"/>
          </a:xfrm>
        </p:spPr>
        <p:txBody>
          <a:bodyPr>
            <a:normAutofit lnSpcReduction="10000"/>
          </a:bodyPr>
          <a:lstStyle/>
          <a:p>
            <a:pPr marL="457200" lvl="1" indent="-457200">
              <a:buFont typeface="Arial" panose="020B0604020202020204" pitchFamily="34" charset="0"/>
              <a:buChar char="•"/>
            </a:pPr>
            <a:r>
              <a:rPr lang="en-US" sz="3200" dirty="0" smtClean="0"/>
              <a:t>when there is not enough data</a:t>
            </a:r>
          </a:p>
          <a:p>
            <a:pPr marL="457200" lvl="1" indent="-457200">
              <a:buFont typeface="Arial" panose="020B0604020202020204" pitchFamily="34" charset="0"/>
              <a:buChar char="•"/>
            </a:pPr>
            <a:r>
              <a:rPr lang="en-US" sz="3200" dirty="0" smtClean="0"/>
              <a:t>for simulations </a:t>
            </a:r>
          </a:p>
          <a:p>
            <a:pPr marL="457200" lvl="1" indent="-457200">
              <a:buFont typeface="Arial" panose="020B0604020202020204" pitchFamily="34" charset="0"/>
              <a:buChar char="•"/>
            </a:pPr>
            <a:r>
              <a:rPr lang="en-US" sz="3200" dirty="0" smtClean="0"/>
              <a:t>for imbalanced data</a:t>
            </a:r>
          </a:p>
          <a:p>
            <a:pPr marL="457200" lvl="1" indent="-457200">
              <a:buFont typeface="Arial" panose="020B0604020202020204" pitchFamily="34" charset="0"/>
              <a:buChar char="•"/>
            </a:pPr>
            <a:r>
              <a:rPr lang="en-US" sz="3200" dirty="0" smtClean="0"/>
              <a:t>to improve prediction performance</a:t>
            </a:r>
            <a:endParaRPr lang="sl-SI" dirty="0"/>
          </a:p>
        </p:txBody>
      </p:sp>
      <p:pic>
        <p:nvPicPr>
          <p:cNvPr id="5" name="Picture 4" descr="lkmlogo1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288" y="116633"/>
            <a:ext cx="1737000" cy="858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9361" y="1804720"/>
            <a:ext cx="3071927" cy="374441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3445" y="4397008"/>
            <a:ext cx="2377797" cy="2304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280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Graph mining</a:t>
            </a:r>
            <a:endParaRPr lang="sl-SI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6828" y="1133562"/>
            <a:ext cx="8219256" cy="4857403"/>
          </a:xfrm>
        </p:spPr>
        <p:txBody>
          <a:bodyPr/>
          <a:lstStyle/>
          <a:p>
            <a:pPr lvl="1"/>
            <a:r>
              <a:rPr lang="en-US" dirty="0" smtClean="0"/>
              <a:t>graph vectorization</a:t>
            </a:r>
          </a:p>
          <a:p>
            <a:pPr lvl="1"/>
            <a:r>
              <a:rPr lang="en-US" dirty="0" smtClean="0"/>
              <a:t>treating relations as graphs</a:t>
            </a:r>
          </a:p>
          <a:p>
            <a:pPr lvl="1"/>
            <a:r>
              <a:rPr lang="en-US" dirty="0" smtClean="0"/>
              <a:t>efficient implementation of algorithms for graph mining in graph </a:t>
            </a:r>
            <a:r>
              <a:rPr lang="en-US" dirty="0" smtClean="0"/>
              <a:t>databases</a:t>
            </a:r>
            <a:endParaRPr lang="en-US" dirty="0" smtClean="0"/>
          </a:p>
          <a:p>
            <a:pPr lvl="1"/>
            <a:r>
              <a:rPr lang="en-US" dirty="0" smtClean="0"/>
              <a:t>enrichment of graphs with text based information</a:t>
            </a:r>
            <a:endParaRPr lang="sl-SI" dirty="0" smtClean="0"/>
          </a:p>
          <a:p>
            <a:pPr lvl="1"/>
            <a:endParaRPr lang="hr-HR" sz="3600" dirty="0" smtClean="0"/>
          </a:p>
          <a:p>
            <a:pPr lvl="1"/>
            <a:endParaRPr lang="hr-HR" sz="3600" dirty="0" smtClean="0"/>
          </a:p>
          <a:p>
            <a:endParaRPr lang="sl-SI" dirty="0"/>
          </a:p>
        </p:txBody>
      </p:sp>
      <p:pic>
        <p:nvPicPr>
          <p:cNvPr id="5" name="Picture 4" descr="lkmlogo1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288" y="116633"/>
            <a:ext cx="1737000" cy="858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3789040"/>
            <a:ext cx="7615999" cy="2854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088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Picture 6"/>
          <p:cNvPicPr/>
          <p:nvPr/>
        </p:nvPicPr>
        <p:blipFill>
          <a:blip r:embed="rId2"/>
          <a:stretch>
            <a:fillRect/>
          </a:stretch>
        </p:blipFill>
        <p:spPr>
          <a:xfrm>
            <a:off x="5452560" y="3177000"/>
            <a:ext cx="3655080" cy="3096000"/>
          </a:xfrm>
          <a:prstGeom prst="rect">
            <a:avLst/>
          </a:prstGeom>
          <a:ln>
            <a:noFill/>
          </a:ln>
        </p:spPr>
      </p:pic>
      <p:sp>
        <p:nvSpPr>
          <p:cNvPr id="218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sl-SI" sz="4400" dirty="0">
                <a:solidFill>
                  <a:srgbClr val="000000"/>
                </a:solidFill>
                <a:latin typeface="Calibri"/>
              </a:rPr>
              <a:t>Other areas of research</a:t>
            </a:r>
            <a:endParaRPr dirty="0"/>
          </a:p>
        </p:txBody>
      </p:sp>
      <p:sp>
        <p:nvSpPr>
          <p:cNvPr id="219" name="TextShape 2"/>
          <p:cNvSpPr txBox="1"/>
          <p:nvPr/>
        </p:nvSpPr>
        <p:spPr>
          <a:xfrm>
            <a:off x="23400" y="1484640"/>
            <a:ext cx="8220600" cy="504036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buFont typeface="Arial"/>
              <a:buChar char="•"/>
            </a:pPr>
            <a:r>
              <a:rPr lang="sl-SI" sz="2400" dirty="0">
                <a:solidFill>
                  <a:srgbClr val="000000"/>
                </a:solidFill>
                <a:latin typeface="Calibri"/>
              </a:rPr>
              <a:t>Inductive logic </a:t>
            </a:r>
            <a:r>
              <a:rPr lang="sl-SI" sz="2400" dirty="0" smtClean="0">
                <a:solidFill>
                  <a:srgbClr val="000000"/>
                </a:solidFill>
                <a:latin typeface="Calibri"/>
              </a:rPr>
              <a:t>programming:</a:t>
            </a:r>
            <a:endParaRPr dirty="0"/>
          </a:p>
          <a:p>
            <a:pPr lvl="1">
              <a:lnSpc>
                <a:spcPct val="100000"/>
              </a:lnSpc>
              <a:buFont typeface="Arial"/>
              <a:buChar char="–"/>
            </a:pPr>
            <a:r>
              <a:rPr lang="sl-SI" sz="2400" dirty="0">
                <a:solidFill>
                  <a:srgbClr val="000000"/>
                </a:solidFill>
                <a:latin typeface="Calibri"/>
              </a:rPr>
              <a:t>efficient bottom-up approaches</a:t>
            </a:r>
            <a:endParaRPr dirty="0"/>
          </a:p>
          <a:p>
            <a:pPr lvl="1">
              <a:lnSpc>
                <a:spcPct val="100000"/>
              </a:lnSpc>
              <a:buFont typeface="Arial"/>
              <a:buChar char="–"/>
            </a:pPr>
            <a:r>
              <a:rPr lang="sl-SI" sz="2400" dirty="0">
                <a:solidFill>
                  <a:srgbClr val="000000"/>
                </a:solidFill>
                <a:latin typeface="Calibri"/>
              </a:rPr>
              <a:t>use of negation</a:t>
            </a:r>
            <a:endParaRPr dirty="0"/>
          </a:p>
          <a:p>
            <a:pPr lvl="1">
              <a:lnSpc>
                <a:spcPct val="100000"/>
              </a:lnSpc>
              <a:buFont typeface="Arial"/>
              <a:buChar char="–"/>
            </a:pPr>
            <a:r>
              <a:rPr lang="sl-SI" sz="2400" dirty="0">
                <a:solidFill>
                  <a:srgbClr val="000000"/>
                </a:solidFill>
                <a:latin typeface="Calibri"/>
              </a:rPr>
              <a:t>learning from depth-sensor data</a:t>
            </a:r>
            <a:endParaRPr dirty="0"/>
          </a:p>
          <a:p>
            <a:pPr lvl="1">
              <a:lnSpc>
                <a:spcPct val="100000"/>
              </a:lnSpc>
              <a:buFont typeface="Arial"/>
              <a:buChar char="–"/>
            </a:pPr>
            <a:r>
              <a:rPr lang="sl-SI" sz="2400" dirty="0">
                <a:solidFill>
                  <a:srgbClr val="000000"/>
                </a:solidFill>
                <a:latin typeface="Calibri"/>
              </a:rPr>
              <a:t>possible applications in chemistry, genetics...</a:t>
            </a: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sl-SI" sz="2400" dirty="0">
                <a:solidFill>
                  <a:srgbClr val="000000"/>
                </a:solidFill>
                <a:latin typeface="Calibri"/>
              </a:rPr>
              <a:t>Modeling probability distributions and </a:t>
            </a:r>
            <a:r>
              <a:rPr lang="sl-SI" sz="2400" dirty="0" smtClean="0">
                <a:solidFill>
                  <a:srgbClr val="000000"/>
                </a:solidFill>
                <a:latin typeface="Calibri"/>
              </a:rPr>
              <a:t/>
            </a:r>
            <a:br>
              <a:rPr lang="sl-SI" sz="2400" dirty="0" smtClean="0">
                <a:solidFill>
                  <a:srgbClr val="000000"/>
                </a:solidFill>
                <a:latin typeface="Calibri"/>
              </a:rPr>
            </a:br>
            <a:r>
              <a:rPr lang="sl-SI" sz="2400" dirty="0" smtClean="0">
                <a:solidFill>
                  <a:srgbClr val="000000"/>
                </a:solidFill>
                <a:latin typeface="Calibri"/>
              </a:rPr>
              <a:t> rulelearning </a:t>
            </a:r>
            <a:r>
              <a:rPr lang="sl-SI" sz="2400" dirty="0">
                <a:solidFill>
                  <a:srgbClr val="000000"/>
                </a:solidFill>
                <a:latin typeface="Calibri"/>
              </a:rPr>
              <a:t>using ant colony optimization</a:t>
            </a: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sl-SI" sz="2400" dirty="0">
                <a:solidFill>
                  <a:srgbClr val="000000"/>
                </a:solidFill>
                <a:latin typeface="Calibri"/>
              </a:rPr>
              <a:t>ECG analysis</a:t>
            </a: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sl-SI" sz="2400" dirty="0">
                <a:solidFill>
                  <a:srgbClr val="000000"/>
                </a:solidFill>
                <a:latin typeface="Calibri"/>
              </a:rPr>
              <a:t>Analysis of poll and ordinal data</a:t>
            </a: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sl-SI" sz="2400" dirty="0">
                <a:solidFill>
                  <a:srgbClr val="000000"/>
                </a:solidFill>
                <a:latin typeface="Calibri"/>
              </a:rPr>
              <a:t>Feature selection and attribute </a:t>
            </a:r>
            <a:r>
              <a:rPr lang="sl-SI" sz="2400" dirty="0" smtClean="0">
                <a:solidFill>
                  <a:srgbClr val="000000"/>
                </a:solidFill>
                <a:latin typeface="Calibri"/>
              </a:rPr>
              <a:t/>
            </a:r>
            <a:br>
              <a:rPr lang="sl-SI" sz="2400" dirty="0" smtClean="0">
                <a:solidFill>
                  <a:srgbClr val="000000"/>
                </a:solidFill>
                <a:latin typeface="Calibri"/>
              </a:rPr>
            </a:br>
            <a:r>
              <a:rPr lang="sl-SI" sz="2400" dirty="0" smtClean="0">
                <a:solidFill>
                  <a:srgbClr val="000000"/>
                </a:solidFill>
                <a:latin typeface="Calibri"/>
              </a:rPr>
              <a:t> dependency discovery </a:t>
            </a: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sl-SI" sz="2400" dirty="0">
                <a:solidFill>
                  <a:srgbClr val="000000"/>
                </a:solidFill>
                <a:latin typeface="Calibri"/>
              </a:rPr>
              <a:t>Mining and fusion of data streams  </a:t>
            </a: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sl-SI" sz="2400" dirty="0">
                <a:solidFill>
                  <a:srgbClr val="000000"/>
                </a:solidFill>
                <a:latin typeface="Calibri"/>
              </a:rPr>
              <a:t>Matrix factorization and deep learning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pic>
        <p:nvPicPr>
          <p:cNvPr id="220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7164360" y="116640"/>
            <a:ext cx="1736640" cy="858600"/>
          </a:xfrm>
          <a:prstGeom prst="rect">
            <a:avLst/>
          </a:prstGeom>
          <a:ln>
            <a:noFill/>
          </a:ln>
        </p:spPr>
      </p:pic>
      <p:pic>
        <p:nvPicPr>
          <p:cNvPr id="221" name="Picture 5"/>
          <p:cNvPicPr/>
          <p:nvPr/>
        </p:nvPicPr>
        <p:blipFill>
          <a:blip r:embed="rId4"/>
          <a:stretch>
            <a:fillRect/>
          </a:stretch>
        </p:blipFill>
        <p:spPr>
          <a:xfrm>
            <a:off x="5607000" y="1304640"/>
            <a:ext cx="3536640" cy="1728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6324028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950" y="260648"/>
            <a:ext cx="8064896" cy="2232248"/>
          </a:xfrm>
        </p:spPr>
        <p:txBody>
          <a:bodyPr>
            <a:normAutofit fontScale="90000"/>
          </a:bodyPr>
          <a:lstStyle/>
          <a:p>
            <a:pPr algn="l"/>
            <a:r>
              <a:rPr lang="sl-SI" b="1" i="1" err="1" smtClean="0"/>
              <a:t>Development</a:t>
            </a:r>
            <a:r>
              <a:rPr lang="sl-SI" b="1" i="1" smtClean="0"/>
              <a:t> </a:t>
            </a:r>
            <a:r>
              <a:rPr lang="sl-SI" b="1" i="1" err="1" smtClean="0"/>
              <a:t>of</a:t>
            </a:r>
            <a:r>
              <a:rPr lang="sl-SI" b="1" i="1" smtClean="0"/>
              <a:t> </a:t>
            </a:r>
            <a:r>
              <a:rPr lang="sl-SI" b="1" i="1" err="1" smtClean="0"/>
              <a:t>Machine</a:t>
            </a:r>
            <a:r>
              <a:rPr lang="sl-SI" b="1" i="1" smtClean="0"/>
              <a:t> </a:t>
            </a:r>
            <a:r>
              <a:rPr lang="sl-SI" b="1" i="1" err="1" smtClean="0"/>
              <a:t>learning</a:t>
            </a:r>
            <a:r>
              <a:rPr lang="sl-SI" b="1" i="1" smtClean="0"/>
              <a:t> </a:t>
            </a:r>
            <a:r>
              <a:rPr lang="sl-SI" b="1" i="1" err="1" smtClean="0"/>
              <a:t>methods</a:t>
            </a:r>
            <a:r>
              <a:rPr lang="sl-SI" b="1" i="1" smtClean="0"/>
              <a:t> </a:t>
            </a:r>
            <a:r>
              <a:rPr lang="sl-SI" b="1" i="1" err="1" smtClean="0"/>
              <a:t>for</a:t>
            </a:r>
            <a:r>
              <a:rPr lang="sl-SI" b="1" i="1" smtClean="0"/>
              <a:t> </a:t>
            </a:r>
            <a:r>
              <a:rPr lang="sl-SI" b="1" i="1" err="1" smtClean="0"/>
              <a:t>intelligent</a:t>
            </a:r>
            <a:r>
              <a:rPr lang="sl-SI" b="1" i="1" smtClean="0"/>
              <a:t> </a:t>
            </a:r>
            <a:r>
              <a:rPr lang="sl-SI" b="1" i="1" err="1" smtClean="0"/>
              <a:t>data</a:t>
            </a:r>
            <a:r>
              <a:rPr lang="sl-SI" b="1" i="1" smtClean="0"/>
              <a:t> </a:t>
            </a:r>
            <a:r>
              <a:rPr lang="sl-SI" b="1" i="1" err="1" smtClean="0"/>
              <a:t>analysis</a:t>
            </a:r>
            <a:r>
              <a:rPr lang="sl-SI" b="1" i="1" smtClean="0"/>
              <a:t> </a:t>
            </a:r>
            <a:r>
              <a:rPr lang="sl-SI" b="1" i="1" err="1" smtClean="0"/>
              <a:t>and</a:t>
            </a:r>
            <a:r>
              <a:rPr lang="sl-SI" b="1" i="1" smtClean="0"/>
              <a:t> </a:t>
            </a:r>
            <a:r>
              <a:rPr lang="sl-SI" b="1" i="1" err="1" smtClean="0"/>
              <a:t>data</a:t>
            </a:r>
            <a:r>
              <a:rPr lang="sl-SI" b="1" i="1" smtClean="0"/>
              <a:t> </a:t>
            </a:r>
            <a:r>
              <a:rPr lang="sl-SI" b="1" i="1" err="1" smtClean="0"/>
              <a:t>mining</a:t>
            </a:r>
            <a:r>
              <a:rPr lang="sl-SI"/>
              <a:t/>
            </a:r>
            <a:br>
              <a:rPr lang="sl-SI"/>
            </a:br>
            <a:endParaRPr lang="sl-SI"/>
          </a:p>
        </p:txBody>
      </p:sp>
      <p:pic>
        <p:nvPicPr>
          <p:cNvPr id="5" name="Picture 4" descr="lkmlogo1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288" y="116633"/>
            <a:ext cx="1737000" cy="858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http://lkm.fri.uni-lj.si/uploads/images/lkm-chart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988840"/>
            <a:ext cx="7133196" cy="475252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36584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sl-SI" dirty="0" smtClean="0"/>
              <a:t>Why collaborate with us</a:t>
            </a:r>
            <a:endParaRPr lang="sl-SI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512" y="1556792"/>
            <a:ext cx="8964488" cy="5301208"/>
          </a:xfrm>
        </p:spPr>
        <p:txBody>
          <a:bodyPr>
            <a:noAutofit/>
          </a:bodyPr>
          <a:lstStyle/>
          <a:p>
            <a:pPr lvl="0"/>
            <a:r>
              <a:rPr lang="sl-SI" sz="2400" dirty="0" smtClean="0"/>
              <a:t>We help you to analyse your data and discover new regularities </a:t>
            </a:r>
          </a:p>
          <a:p>
            <a:pPr lvl="0"/>
            <a:r>
              <a:rPr lang="sl-SI" sz="2400" dirty="0" smtClean="0"/>
              <a:t>We enhance your dataset and help you to define a </a:t>
            </a:r>
            <a:r>
              <a:rPr lang="sl-SI" sz="2400" dirty="0" smtClean="0"/>
              <a:t>scenario/methodology </a:t>
            </a:r>
            <a:r>
              <a:rPr lang="sl-SI" sz="2400" dirty="0" smtClean="0"/>
              <a:t>for its analysis</a:t>
            </a:r>
          </a:p>
          <a:p>
            <a:pPr lvl="0"/>
            <a:r>
              <a:rPr lang="sl-SI" sz="2400" dirty="0" smtClean="0"/>
              <a:t>We upgrade your model with explanation and reliability estimates</a:t>
            </a:r>
          </a:p>
          <a:p>
            <a:pPr lvl="0"/>
            <a:r>
              <a:rPr lang="sl-SI" sz="2400" dirty="0" smtClean="0"/>
              <a:t>Together with you, we find relevant parameters for modeling and develop algorithms for processing your signals</a:t>
            </a:r>
          </a:p>
          <a:p>
            <a:pPr lvl="0"/>
            <a:r>
              <a:rPr lang="sl-SI" sz="2400" dirty="0" smtClean="0"/>
              <a:t>We </a:t>
            </a:r>
            <a:r>
              <a:rPr lang="sl-SI" sz="2400" dirty="0"/>
              <a:t>support your </a:t>
            </a:r>
            <a:r>
              <a:rPr lang="sl-SI" sz="2400" dirty="0" smtClean="0"/>
              <a:t>analytics with statistical approaches</a:t>
            </a:r>
          </a:p>
          <a:p>
            <a:pPr lvl="0"/>
            <a:r>
              <a:rPr lang="sl-SI" sz="2400" dirty="0" smtClean="0"/>
              <a:t>Together with you, we develop a recommender system with optimal recommendations </a:t>
            </a:r>
          </a:p>
          <a:p>
            <a:pPr lvl="0"/>
            <a:r>
              <a:rPr lang="sl-SI" sz="2400" dirty="0" smtClean="0"/>
              <a:t>We structure and summarize your numerous texts/documents</a:t>
            </a:r>
            <a:endParaRPr lang="sl-SI" sz="2400" dirty="0"/>
          </a:p>
        </p:txBody>
      </p:sp>
      <p:pic>
        <p:nvPicPr>
          <p:cNvPr id="5" name="Picture 4" descr="lkmlogo1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288" y="116633"/>
            <a:ext cx="1737000" cy="858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1185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/>
              <a:t>What can we do for </a:t>
            </a:r>
            <a:r>
              <a:rPr lang="en-GB" smtClean="0"/>
              <a:t>you</a:t>
            </a:r>
            <a:endParaRPr lang="sl-SI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lvl="0"/>
            <a:r>
              <a:rPr lang="en-GB" b="1" dirty="0"/>
              <a:t>improve</a:t>
            </a:r>
            <a:r>
              <a:rPr lang="en-GB" dirty="0"/>
              <a:t> your business by implementing business intelligence into your ERP and CRM </a:t>
            </a:r>
            <a:r>
              <a:rPr lang="en-GB" dirty="0" smtClean="0"/>
              <a:t>systems</a:t>
            </a:r>
            <a:endParaRPr lang="sl-SI" dirty="0"/>
          </a:p>
          <a:p>
            <a:pPr lvl="0"/>
            <a:r>
              <a:rPr lang="en-GB" dirty="0"/>
              <a:t>help </a:t>
            </a:r>
            <a:r>
              <a:rPr lang="en-GB" b="1" dirty="0"/>
              <a:t>recognize</a:t>
            </a:r>
            <a:r>
              <a:rPr lang="en-GB" dirty="0"/>
              <a:t> behaviour of your clients and </a:t>
            </a:r>
            <a:r>
              <a:rPr lang="en-GB" b="1" dirty="0"/>
              <a:t>suit</a:t>
            </a:r>
            <a:r>
              <a:rPr lang="en-GB" dirty="0"/>
              <a:t> your services to </a:t>
            </a:r>
            <a:r>
              <a:rPr lang="en-GB" dirty="0" smtClean="0"/>
              <a:t>them</a:t>
            </a:r>
            <a:endParaRPr lang="sl-SI" dirty="0"/>
          </a:p>
          <a:p>
            <a:pPr lvl="0"/>
            <a:r>
              <a:rPr lang="en-GB" b="1" dirty="0"/>
              <a:t>reduce</a:t>
            </a:r>
            <a:r>
              <a:rPr lang="en-GB" dirty="0"/>
              <a:t> </a:t>
            </a:r>
            <a:r>
              <a:rPr lang="en-GB" b="1" dirty="0"/>
              <a:t>costs</a:t>
            </a:r>
            <a:r>
              <a:rPr lang="en-GB" dirty="0"/>
              <a:t> of your business by optimizing business </a:t>
            </a:r>
            <a:r>
              <a:rPr lang="en-GB" dirty="0" smtClean="0"/>
              <a:t>processes</a:t>
            </a:r>
            <a:endParaRPr lang="sl-SI" dirty="0"/>
          </a:p>
          <a:p>
            <a:pPr lvl="0"/>
            <a:r>
              <a:rPr lang="en-GB" b="1" dirty="0"/>
              <a:t>consult</a:t>
            </a:r>
            <a:r>
              <a:rPr lang="en-GB" dirty="0"/>
              <a:t> and </a:t>
            </a:r>
            <a:r>
              <a:rPr lang="en-GB" b="1" dirty="0"/>
              <a:t>educate</a:t>
            </a:r>
            <a:r>
              <a:rPr lang="en-GB" dirty="0"/>
              <a:t> in data storage and intelligent data </a:t>
            </a:r>
            <a:r>
              <a:rPr lang="en-GB" dirty="0" smtClean="0"/>
              <a:t>analysis</a:t>
            </a:r>
            <a:endParaRPr lang="sl-SI" dirty="0"/>
          </a:p>
          <a:p>
            <a:pPr lvl="0"/>
            <a:r>
              <a:rPr lang="en-GB" dirty="0"/>
              <a:t>enable planning and </a:t>
            </a:r>
            <a:r>
              <a:rPr lang="en-GB" b="1" dirty="0"/>
              <a:t>forecasting</a:t>
            </a:r>
            <a:r>
              <a:rPr lang="en-GB" dirty="0"/>
              <a:t> of business success in the </a:t>
            </a:r>
            <a:r>
              <a:rPr lang="en-GB" b="1" dirty="0" smtClean="0"/>
              <a:t>future</a:t>
            </a:r>
            <a:endParaRPr lang="sl-SI" dirty="0"/>
          </a:p>
          <a:p>
            <a:pPr lvl="0"/>
            <a:r>
              <a:rPr lang="en-GB" b="1" dirty="0"/>
              <a:t>explore</a:t>
            </a:r>
            <a:r>
              <a:rPr lang="en-GB" dirty="0"/>
              <a:t> factors that influence your business </a:t>
            </a:r>
            <a:r>
              <a:rPr lang="en-GB" dirty="0" smtClean="0"/>
              <a:t>success</a:t>
            </a:r>
            <a:endParaRPr lang="sl-SI" dirty="0"/>
          </a:p>
          <a:p>
            <a:pPr lvl="0"/>
            <a:r>
              <a:rPr lang="en-GB" b="1" dirty="0"/>
              <a:t>ensure</a:t>
            </a:r>
            <a:r>
              <a:rPr lang="en-GB" dirty="0"/>
              <a:t> your advantage over business competitors by using modern forecasting </a:t>
            </a:r>
            <a:r>
              <a:rPr lang="en-GB" dirty="0" smtClean="0"/>
              <a:t>tools</a:t>
            </a:r>
            <a:endParaRPr lang="sl-SI" dirty="0"/>
          </a:p>
        </p:txBody>
      </p:sp>
      <p:pic>
        <p:nvPicPr>
          <p:cNvPr id="5" name="Picture 4" descr="lkmlogo1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288" y="116633"/>
            <a:ext cx="1737000" cy="858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1185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kmlogo1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288" y="116633"/>
            <a:ext cx="1737000" cy="858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sl-SI" b="1" err="1" smtClean="0"/>
              <a:t>Intelligent</a:t>
            </a:r>
            <a:r>
              <a:rPr lang="sl-SI" b="1" smtClean="0"/>
              <a:t> </a:t>
            </a:r>
            <a:r>
              <a:rPr lang="sl-SI" b="1" err="1" smtClean="0"/>
              <a:t>data</a:t>
            </a:r>
            <a:r>
              <a:rPr lang="sl-SI" b="1" smtClean="0"/>
              <a:t> </a:t>
            </a:r>
            <a:r>
              <a:rPr lang="sl-SI" b="1" err="1" smtClean="0"/>
              <a:t>analysis</a:t>
            </a:r>
            <a:endParaRPr lang="sl-SI" b="1"/>
          </a:p>
        </p:txBody>
      </p:sp>
      <p:sp>
        <p:nvSpPr>
          <p:cNvPr id="6" name="Content Placeholder 7"/>
          <p:cNvSpPr>
            <a:spLocks noGrp="1"/>
          </p:cNvSpPr>
          <p:nvPr>
            <p:ph idx="1"/>
          </p:nvPr>
        </p:nvSpPr>
        <p:spPr>
          <a:xfrm>
            <a:off x="467544" y="1600201"/>
            <a:ext cx="8219256" cy="3124943"/>
          </a:xfrm>
        </p:spPr>
        <p:txBody>
          <a:bodyPr>
            <a:normAutofit fontScale="85000" lnSpcReduction="10000"/>
          </a:bodyPr>
          <a:lstStyle/>
          <a:p>
            <a:r>
              <a:rPr lang="sl-SI" dirty="0" smtClean="0"/>
              <a:t>Analysis of rules and modeling of different data (numerical, symbolic, images, text documents)</a:t>
            </a:r>
          </a:p>
          <a:p>
            <a:r>
              <a:rPr lang="sl-SI" dirty="0" smtClean="0"/>
              <a:t>Evaluating quality, reliability and data interaction, explaining individual predictions </a:t>
            </a:r>
          </a:p>
          <a:p>
            <a:r>
              <a:rPr lang="sl-SI" dirty="0" smtClean="0"/>
              <a:t>Development of new Machine learning approaches </a:t>
            </a:r>
          </a:p>
          <a:p>
            <a:r>
              <a:rPr lang="sl-SI" dirty="0" smtClean="0"/>
              <a:t>Applications in medicine, </a:t>
            </a:r>
            <a:r>
              <a:rPr lang="sl-SI" dirty="0"/>
              <a:t>f</a:t>
            </a:r>
            <a:r>
              <a:rPr lang="sl-SI" dirty="0" smtClean="0"/>
              <a:t>inancial industry, economy</a:t>
            </a:r>
            <a:endParaRPr lang="sl-SI" dirty="0" smtClean="0">
              <a:latin typeface="Verdana" pitchFamily="34" charset="0"/>
            </a:endParaRPr>
          </a:p>
        </p:txBody>
      </p:sp>
      <p:pic>
        <p:nvPicPr>
          <p:cNvPr id="7" name="Picture 6" descr="C:\Users\matjazk\AppData\Local\Microsoft\Windows\Temporary Internet Files\Content.IE5\98TI7RHP\MP900402694[1]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4200" y="4531057"/>
            <a:ext cx="764360" cy="755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3" descr="C:\Users\matjazk\AppData\Local\Microsoft\Windows\Temporary Internet Files\Content.IE5\V8CSBIPZ\MP900309268[1]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893" y="5343124"/>
            <a:ext cx="746889" cy="489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C:\Users\matjazk\AppData\Local\Microsoft\Windows\Temporary Internet Files\Content.IE5\HQUES15Z\MP900309271[1]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9074" y="5639418"/>
            <a:ext cx="678423" cy="772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200010" y="4883235"/>
            <a:ext cx="114176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l-SI" sz="1600" err="1" smtClean="0">
                <a:latin typeface="Verdana"/>
                <a:cs typeface="Verdana"/>
              </a:rPr>
              <a:t>Different</a:t>
            </a:r>
            <a:r>
              <a:rPr lang="sl-SI" sz="1600" smtClean="0">
                <a:latin typeface="Verdana"/>
                <a:cs typeface="Verdana"/>
              </a:rPr>
              <a:t> </a:t>
            </a:r>
          </a:p>
          <a:p>
            <a:endParaRPr lang="sl-SI" sz="1600">
              <a:latin typeface="Verdana"/>
              <a:cs typeface="Verdana"/>
            </a:endParaRPr>
          </a:p>
          <a:p>
            <a:r>
              <a:rPr lang="sl-SI" sz="1600" err="1" smtClean="0">
                <a:latin typeface="Verdana"/>
                <a:cs typeface="Verdana"/>
              </a:rPr>
              <a:t>data</a:t>
            </a:r>
            <a:endParaRPr lang="sl-SI" sz="1600" smtClean="0">
              <a:latin typeface="Verdana"/>
              <a:cs typeface="Verdana"/>
            </a:endParaRPr>
          </a:p>
          <a:p>
            <a:endParaRPr lang="sl-SI" sz="1600">
              <a:latin typeface="Verdana"/>
              <a:cs typeface="Verdana"/>
            </a:endParaRPr>
          </a:p>
          <a:p>
            <a:r>
              <a:rPr lang="sl-SI" sz="1600" err="1" smtClean="0">
                <a:latin typeface="Verdana"/>
                <a:cs typeface="Verdana"/>
              </a:rPr>
              <a:t>sources</a:t>
            </a:r>
            <a:endParaRPr lang="sl-SI" sz="1600">
              <a:latin typeface="Verdana"/>
              <a:cs typeface="Verdana"/>
            </a:endParaRPr>
          </a:p>
        </p:txBody>
      </p:sp>
      <p:sp>
        <p:nvSpPr>
          <p:cNvPr id="11" name="Line 8"/>
          <p:cNvSpPr>
            <a:spLocks noChangeShapeType="1"/>
          </p:cNvSpPr>
          <p:nvPr/>
        </p:nvSpPr>
        <p:spPr bwMode="auto">
          <a:xfrm>
            <a:off x="2387497" y="4825454"/>
            <a:ext cx="738508" cy="36004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 dirty="0"/>
          </a:p>
        </p:txBody>
      </p:sp>
      <p:sp>
        <p:nvSpPr>
          <p:cNvPr id="12" name="Line 8"/>
          <p:cNvSpPr>
            <a:spLocks noChangeShapeType="1"/>
          </p:cNvSpPr>
          <p:nvPr/>
        </p:nvSpPr>
        <p:spPr bwMode="auto">
          <a:xfrm flipV="1">
            <a:off x="2256530" y="5479080"/>
            <a:ext cx="865188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 dirty="0"/>
          </a:p>
        </p:txBody>
      </p:sp>
      <p:sp>
        <p:nvSpPr>
          <p:cNvPr id="13" name="Line 8"/>
          <p:cNvSpPr>
            <a:spLocks noChangeShapeType="1"/>
          </p:cNvSpPr>
          <p:nvPr/>
        </p:nvSpPr>
        <p:spPr bwMode="auto">
          <a:xfrm flipV="1">
            <a:off x="2530989" y="5832296"/>
            <a:ext cx="626665" cy="452795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 dirty="0"/>
          </a:p>
        </p:txBody>
      </p:sp>
      <p:pic>
        <p:nvPicPr>
          <p:cNvPr id="14" name="Picture 2" descr="C:\Users\matjazk\AppData\Local\Microsoft\Windows\Temporary Internet Files\Content.IE5\IL91P7NP\MC900441338[1]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3816" y="4788253"/>
            <a:ext cx="1232765" cy="1232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 Box 11"/>
          <p:cNvSpPr txBox="1">
            <a:spLocks noChangeArrowheads="1"/>
          </p:cNvSpPr>
          <p:nvPr/>
        </p:nvSpPr>
        <p:spPr bwMode="auto">
          <a:xfrm>
            <a:off x="3127199" y="5961733"/>
            <a:ext cx="160011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sl-SI" sz="1800" err="1" smtClean="0">
                <a:solidFill>
                  <a:schemeClr val="tx1"/>
                </a:solidFill>
                <a:latin typeface="Verdana"/>
                <a:cs typeface="Verdana"/>
              </a:rPr>
              <a:t>Data</a:t>
            </a:r>
            <a:r>
              <a:rPr lang="sl-SI" sz="1800" smtClean="0">
                <a:solidFill>
                  <a:schemeClr val="tx1"/>
                </a:solidFill>
                <a:latin typeface="Verdana"/>
                <a:cs typeface="Verdana"/>
              </a:rPr>
              <a:t> </a:t>
            </a:r>
            <a:r>
              <a:rPr lang="sl-SI" sz="1800" err="1" smtClean="0">
                <a:solidFill>
                  <a:schemeClr val="tx1"/>
                </a:solidFill>
                <a:latin typeface="Verdana"/>
                <a:cs typeface="Verdana"/>
              </a:rPr>
              <a:t>mining</a:t>
            </a:r>
            <a:endParaRPr lang="en-US" sz="1800" dirty="0">
              <a:solidFill>
                <a:schemeClr val="tx1"/>
              </a:solidFill>
              <a:latin typeface="Verdana"/>
              <a:cs typeface="Verdana"/>
            </a:endParaRPr>
          </a:p>
        </p:txBody>
      </p:sp>
      <p:sp>
        <p:nvSpPr>
          <p:cNvPr id="16" name="Line 9"/>
          <p:cNvSpPr>
            <a:spLocks noChangeShapeType="1"/>
          </p:cNvSpPr>
          <p:nvPr/>
        </p:nvSpPr>
        <p:spPr bwMode="auto">
          <a:xfrm>
            <a:off x="4897520" y="5481616"/>
            <a:ext cx="85090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 dirty="0"/>
          </a:p>
        </p:txBody>
      </p:sp>
      <p:pic>
        <p:nvPicPr>
          <p:cNvPr id="17" name="Picture 5" descr="credit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857308" y="4567638"/>
            <a:ext cx="2431369" cy="17194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Text Box 11"/>
          <p:cNvSpPr txBox="1">
            <a:spLocks noChangeArrowheads="1"/>
          </p:cNvSpPr>
          <p:nvPr/>
        </p:nvSpPr>
        <p:spPr bwMode="auto">
          <a:xfrm>
            <a:off x="8002327" y="4882775"/>
            <a:ext cx="79380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sl-SI" sz="1800" smtClean="0">
                <a:solidFill>
                  <a:schemeClr val="tx1"/>
                </a:solidFill>
                <a:latin typeface="+mn-lt"/>
              </a:rPr>
              <a:t>Model</a:t>
            </a:r>
            <a:endParaRPr lang="en-US" sz="180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36584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3645024"/>
            <a:ext cx="9684568" cy="2952328"/>
          </a:xfrm>
        </p:spPr>
        <p:txBody>
          <a:bodyPr numCol="2">
            <a:noAutofit/>
          </a:bodyPr>
          <a:lstStyle/>
          <a:p>
            <a:pPr marL="0" indent="0">
              <a:buNone/>
            </a:pPr>
            <a:r>
              <a:rPr lang="sl-SI" sz="2400" dirty="0"/>
              <a:t>P</a:t>
            </a:r>
            <a:r>
              <a:rPr lang="sl-SI" sz="2400" dirty="0" smtClean="0"/>
              <a:t>rof</a:t>
            </a:r>
            <a:r>
              <a:rPr lang="sl-SI" sz="2400" dirty="0"/>
              <a:t>. </a:t>
            </a:r>
            <a:r>
              <a:rPr lang="sl-SI" sz="2400" dirty="0" smtClean="0"/>
              <a:t>Dr</a:t>
            </a:r>
            <a:r>
              <a:rPr lang="sl-SI" sz="2400" dirty="0"/>
              <a:t>. Igor Kononenko</a:t>
            </a:r>
          </a:p>
          <a:p>
            <a:pPr marL="0" indent="0">
              <a:buNone/>
            </a:pPr>
            <a:r>
              <a:rPr lang="sl-SI" sz="2400" dirty="0" smtClean="0"/>
              <a:t>Assoc. Prof. Dr. Marko </a:t>
            </a:r>
            <a:r>
              <a:rPr lang="sl-SI" sz="2400" dirty="0"/>
              <a:t>Robnik Šikonja</a:t>
            </a:r>
          </a:p>
          <a:p>
            <a:pPr marL="0" indent="0">
              <a:buNone/>
            </a:pPr>
            <a:r>
              <a:rPr lang="sl-SI" sz="2400" dirty="0" smtClean="0"/>
              <a:t>Assoc. Prof</a:t>
            </a:r>
            <a:r>
              <a:rPr lang="sl-SI" sz="2400" dirty="0"/>
              <a:t>. </a:t>
            </a:r>
            <a:r>
              <a:rPr lang="sl-SI" sz="2400" dirty="0" smtClean="0"/>
              <a:t>Dr</a:t>
            </a:r>
            <a:r>
              <a:rPr lang="sl-SI" sz="2400" dirty="0"/>
              <a:t>. Zoran Bosnić</a:t>
            </a:r>
          </a:p>
          <a:p>
            <a:pPr marL="0" indent="0">
              <a:buNone/>
            </a:pPr>
            <a:r>
              <a:rPr lang="sl-SI" sz="2400" dirty="0" smtClean="0"/>
              <a:t>Assist. Prof. </a:t>
            </a:r>
            <a:r>
              <a:rPr lang="sl-SI" sz="2400" dirty="0"/>
              <a:t>D</a:t>
            </a:r>
            <a:r>
              <a:rPr lang="sl-SI" sz="2400" dirty="0" smtClean="0"/>
              <a:t>r</a:t>
            </a:r>
            <a:r>
              <a:rPr lang="sl-SI" sz="2400" dirty="0"/>
              <a:t>. Matjaž Kukar</a:t>
            </a:r>
          </a:p>
          <a:p>
            <a:pPr marL="0" indent="0">
              <a:buNone/>
            </a:pPr>
            <a:r>
              <a:rPr lang="sl-SI" sz="2400" dirty="0" smtClean="0"/>
              <a:t>Assist. Prof. Dr</a:t>
            </a:r>
            <a:r>
              <a:rPr lang="sl-SI" sz="2400" dirty="0"/>
              <a:t>. Erik Štrumbelj</a:t>
            </a:r>
          </a:p>
          <a:p>
            <a:pPr marL="0" indent="0">
              <a:buNone/>
            </a:pPr>
            <a:r>
              <a:rPr lang="sl-SI" sz="2400" dirty="0"/>
              <a:t>D</a:t>
            </a:r>
            <a:r>
              <a:rPr lang="sl-SI" sz="2400" dirty="0" smtClean="0"/>
              <a:t>r</a:t>
            </a:r>
            <a:r>
              <a:rPr lang="sl-SI" sz="2400" dirty="0"/>
              <a:t>. Jana </a:t>
            </a:r>
            <a:r>
              <a:rPr lang="sl-SI" sz="2400" dirty="0" smtClean="0"/>
              <a:t>Faganeli Pucer, </a:t>
            </a:r>
            <a:r>
              <a:rPr lang="sl-SI" sz="2400" dirty="0"/>
              <a:t>R</a:t>
            </a:r>
          </a:p>
          <a:p>
            <a:pPr marL="0" indent="0">
              <a:buNone/>
            </a:pPr>
            <a:r>
              <a:rPr lang="sl-SI" sz="2400" dirty="0"/>
              <a:t>D</a:t>
            </a:r>
            <a:r>
              <a:rPr lang="sl-SI" sz="2400" dirty="0" smtClean="0"/>
              <a:t>r</a:t>
            </a:r>
            <a:r>
              <a:rPr lang="sl-SI" sz="2400" dirty="0"/>
              <a:t>. Domen Košir, </a:t>
            </a:r>
            <a:r>
              <a:rPr lang="sl-SI" sz="2400" dirty="0" smtClean="0"/>
              <a:t>R</a:t>
            </a:r>
            <a:endParaRPr lang="sl-SI" sz="2400" dirty="0"/>
          </a:p>
          <a:p>
            <a:pPr marL="0" indent="0">
              <a:buNone/>
            </a:pPr>
            <a:endParaRPr lang="sl-SI" sz="2400" dirty="0" smtClean="0"/>
          </a:p>
          <a:p>
            <a:pPr marL="0" indent="0">
              <a:buNone/>
            </a:pPr>
            <a:r>
              <a:rPr lang="sl-SI" sz="2400" dirty="0" smtClean="0"/>
              <a:t>Assist. Petar Vračar, M.Sc.</a:t>
            </a:r>
            <a:endParaRPr lang="sl-SI" sz="2400" dirty="0"/>
          </a:p>
          <a:p>
            <a:pPr marL="0" indent="0">
              <a:buNone/>
            </a:pPr>
            <a:r>
              <a:rPr lang="sl-SI" sz="2400" dirty="0" smtClean="0"/>
              <a:t>Assist. Matej </a:t>
            </a:r>
            <a:r>
              <a:rPr lang="sl-SI" sz="2400" dirty="0"/>
              <a:t>Pičulin</a:t>
            </a:r>
          </a:p>
          <a:p>
            <a:pPr marL="0" indent="0">
              <a:buNone/>
            </a:pPr>
            <a:r>
              <a:rPr lang="sl-SI" sz="2400" dirty="0" smtClean="0"/>
              <a:t>Assist. Kaja </a:t>
            </a:r>
            <a:r>
              <a:rPr lang="sl-SI" sz="2400" dirty="0"/>
              <a:t>Zupanc</a:t>
            </a:r>
          </a:p>
          <a:p>
            <a:pPr marL="0" indent="0">
              <a:buNone/>
            </a:pPr>
            <a:r>
              <a:rPr lang="sl-SI" sz="2400" dirty="0"/>
              <a:t>Miha Drole, R</a:t>
            </a:r>
          </a:p>
          <a:p>
            <a:pPr marL="0" indent="0">
              <a:buNone/>
            </a:pPr>
            <a:r>
              <a:rPr lang="sl-SI" sz="2400" dirty="0"/>
              <a:t>Martin Jakomin, </a:t>
            </a:r>
            <a:r>
              <a:rPr lang="sl-SI" sz="2400" dirty="0" smtClean="0"/>
              <a:t>JR</a:t>
            </a:r>
            <a:endParaRPr lang="sl-SI" sz="2400" dirty="0"/>
          </a:p>
          <a:p>
            <a:pPr marL="0" indent="0">
              <a:buNone/>
            </a:pPr>
            <a:r>
              <a:rPr lang="sl-SI" sz="2400" dirty="0"/>
              <a:t>D</a:t>
            </a:r>
            <a:r>
              <a:rPr lang="sl-SI" sz="2400" dirty="0" smtClean="0"/>
              <a:t>r</a:t>
            </a:r>
            <a:r>
              <a:rPr lang="sl-SI" sz="2400" dirty="0"/>
              <a:t>. Darko Pevec </a:t>
            </a:r>
            <a:r>
              <a:rPr lang="sl-SI" sz="2400" dirty="0" smtClean="0"/>
              <a:t>(Visiting memb.)</a:t>
            </a:r>
            <a:endParaRPr lang="sl-SI" sz="2400" dirty="0"/>
          </a:p>
          <a:p>
            <a:pPr marL="0" indent="0">
              <a:buNone/>
            </a:pPr>
            <a:r>
              <a:rPr lang="sl-SI" sz="2400" dirty="0"/>
              <a:t>D</a:t>
            </a:r>
            <a:r>
              <a:rPr lang="sl-SI" sz="2400" dirty="0" smtClean="0"/>
              <a:t>r</a:t>
            </a:r>
            <a:r>
              <a:rPr lang="sl-SI" sz="2400" dirty="0"/>
              <a:t>. Ercan Canhasi (Visiting memb</a:t>
            </a:r>
            <a:r>
              <a:rPr lang="sl-SI" sz="2400" dirty="0" smtClean="0"/>
              <a:t>.)</a:t>
            </a:r>
            <a:endParaRPr lang="sl-SI" sz="2400" dirty="0"/>
          </a:p>
          <a:p>
            <a:pPr marL="0" indent="0">
              <a:buNone/>
            </a:pPr>
            <a:endParaRPr lang="sl-SI" sz="2400" dirty="0"/>
          </a:p>
        </p:txBody>
      </p:sp>
      <p:pic>
        <p:nvPicPr>
          <p:cNvPr id="5" name="Picture 4" descr="lkmlogo1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288" y="116633"/>
            <a:ext cx="1737000" cy="858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C:\Users\Igor\Documents\dok\LKM\fotke\skupinske\skupinska LKM10.jp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158231"/>
            <a:ext cx="5229536" cy="280554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36584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570260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sl-SI" sz="3200" b="1" err="1" smtClean="0">
                <a:latin typeface="Verdana" pitchFamily="34" charset="0"/>
              </a:rPr>
              <a:t>Experience</a:t>
            </a:r>
            <a:r>
              <a:rPr lang="sl-SI" sz="3200" b="1" smtClean="0">
                <a:latin typeface="Verdana" pitchFamily="34" charset="0"/>
              </a:rPr>
              <a:t> in </a:t>
            </a:r>
            <a:r>
              <a:rPr lang="sl-SI" sz="3200" b="1" err="1" smtClean="0">
                <a:latin typeface="Verdana" pitchFamily="34" charset="0"/>
              </a:rPr>
              <a:t>research</a:t>
            </a:r>
            <a:r>
              <a:rPr lang="sl-SI" sz="3200" b="1" smtClean="0">
                <a:latin typeface="Verdana" pitchFamily="34" charset="0"/>
              </a:rPr>
              <a:t> </a:t>
            </a:r>
            <a:r>
              <a:rPr lang="sl-SI" sz="3200" b="1" err="1" smtClean="0">
                <a:latin typeface="Verdana" pitchFamily="34" charset="0"/>
              </a:rPr>
              <a:t>and</a:t>
            </a:r>
            <a:r>
              <a:rPr lang="sl-SI" sz="3200" b="1" smtClean="0">
                <a:latin typeface="Verdana" pitchFamily="34" charset="0"/>
              </a:rPr>
              <a:t> </a:t>
            </a:r>
            <a:r>
              <a:rPr lang="sl-SI" sz="3200" b="1" err="1" smtClean="0">
                <a:latin typeface="Verdana" pitchFamily="34" charset="0"/>
              </a:rPr>
              <a:t>development</a:t>
            </a:r>
            <a:endParaRPr lang="sl-SI" sz="3200" b="1"/>
          </a:p>
        </p:txBody>
      </p:sp>
      <p:pic>
        <p:nvPicPr>
          <p:cNvPr id="5" name="Picture 4" descr="lkmlogo1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288" y="116633"/>
            <a:ext cx="1737000" cy="858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utoShape 8"/>
          <p:cNvSpPr>
            <a:spLocks noChangeArrowheads="1"/>
          </p:cNvSpPr>
          <p:nvPr/>
        </p:nvSpPr>
        <p:spPr bwMode="auto">
          <a:xfrm>
            <a:off x="743853" y="1999195"/>
            <a:ext cx="4045858" cy="804561"/>
          </a:xfrm>
          <a:prstGeom prst="roundRect">
            <a:avLst>
              <a:gd name="adj" fmla="val 16667"/>
            </a:avLst>
          </a:prstGeom>
          <a:solidFill>
            <a:srgbClr val="9999FF"/>
          </a:solidFill>
          <a:ln w="38100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 algn="ctr">
              <a:lnSpc>
                <a:spcPct val="90000"/>
              </a:lnSpc>
              <a:spcBef>
                <a:spcPct val="20000"/>
              </a:spcBef>
            </a:pPr>
            <a:r>
              <a:rPr lang="sl-SI" sz="1400" err="1" smtClean="0">
                <a:latin typeface="Verdana" pitchFamily="34" charset="0"/>
              </a:rPr>
              <a:t>Authors</a:t>
            </a:r>
            <a:r>
              <a:rPr lang="sl-SI" sz="1400" smtClean="0">
                <a:latin typeface="Verdana" pitchFamily="34" charset="0"/>
              </a:rPr>
              <a:t> </a:t>
            </a:r>
            <a:r>
              <a:rPr lang="sl-SI" sz="1400" err="1" smtClean="0">
                <a:latin typeface="Verdana" pitchFamily="34" charset="0"/>
              </a:rPr>
              <a:t>of</a:t>
            </a:r>
            <a:r>
              <a:rPr lang="sl-SI" sz="1400" smtClean="0">
                <a:latin typeface="Verdana" pitchFamily="34" charset="0"/>
              </a:rPr>
              <a:t> more </a:t>
            </a:r>
            <a:r>
              <a:rPr lang="sl-SI" sz="1400" err="1" smtClean="0">
                <a:latin typeface="Verdana" pitchFamily="34" charset="0"/>
              </a:rPr>
              <a:t>than</a:t>
            </a:r>
            <a:r>
              <a:rPr lang="sl-SI" sz="1400" smtClean="0">
                <a:latin typeface="Verdana" pitchFamily="34" charset="0"/>
              </a:rPr>
              <a:t> 300 </a:t>
            </a:r>
            <a:r>
              <a:rPr lang="sl-SI" sz="1400" err="1" smtClean="0">
                <a:latin typeface="Verdana" pitchFamily="34" charset="0"/>
              </a:rPr>
              <a:t>papers</a:t>
            </a:r>
            <a:r>
              <a:rPr lang="sl-SI" sz="1400" smtClean="0">
                <a:latin typeface="Verdana" pitchFamily="34" charset="0"/>
              </a:rPr>
              <a:t> </a:t>
            </a:r>
            <a:endParaRPr lang="sl-SI" sz="1400">
              <a:latin typeface="Verdana" pitchFamily="34" charset="0"/>
            </a:endParaRPr>
          </a:p>
          <a:p>
            <a:pPr algn="ctr">
              <a:lnSpc>
                <a:spcPct val="90000"/>
              </a:lnSpc>
              <a:spcBef>
                <a:spcPct val="20000"/>
              </a:spcBef>
            </a:pPr>
            <a:r>
              <a:rPr lang="sl-SI" sz="1400">
                <a:latin typeface="Verdana" pitchFamily="34" charset="0"/>
              </a:rPr>
              <a:t>i</a:t>
            </a:r>
            <a:r>
              <a:rPr lang="sl-SI" sz="1400" smtClean="0">
                <a:latin typeface="Verdana" pitchFamily="34" charset="0"/>
              </a:rPr>
              <a:t>n </a:t>
            </a:r>
            <a:r>
              <a:rPr lang="sl-SI" sz="1400" err="1" smtClean="0">
                <a:latin typeface="Verdana" pitchFamily="34" charset="0"/>
              </a:rPr>
              <a:t>high</a:t>
            </a:r>
            <a:r>
              <a:rPr lang="sl-SI" sz="1400" smtClean="0">
                <a:latin typeface="Verdana" pitchFamily="34" charset="0"/>
              </a:rPr>
              <a:t> </a:t>
            </a:r>
            <a:r>
              <a:rPr lang="sl-SI" sz="1400" err="1" smtClean="0">
                <a:latin typeface="Verdana" pitchFamily="34" charset="0"/>
              </a:rPr>
              <a:t>quality</a:t>
            </a:r>
            <a:r>
              <a:rPr lang="sl-SI" sz="1400" smtClean="0">
                <a:latin typeface="Verdana" pitchFamily="34" charset="0"/>
              </a:rPr>
              <a:t> </a:t>
            </a:r>
            <a:r>
              <a:rPr lang="sl-SI" sz="1400" err="1" smtClean="0">
                <a:latin typeface="Verdana" pitchFamily="34" charset="0"/>
              </a:rPr>
              <a:t>journals</a:t>
            </a:r>
            <a:r>
              <a:rPr lang="sl-SI" sz="1400" smtClean="0">
                <a:latin typeface="Verdana" pitchFamily="34" charset="0"/>
              </a:rPr>
              <a:t> </a:t>
            </a:r>
            <a:r>
              <a:rPr lang="sl-SI" sz="1400" err="1" smtClean="0">
                <a:latin typeface="Verdana" pitchFamily="34" charset="0"/>
              </a:rPr>
              <a:t>and</a:t>
            </a:r>
            <a:r>
              <a:rPr lang="sl-SI" sz="1400" smtClean="0">
                <a:latin typeface="Verdana" pitchFamily="34" charset="0"/>
              </a:rPr>
              <a:t> </a:t>
            </a:r>
            <a:r>
              <a:rPr lang="sl-SI" sz="1400" err="1" smtClean="0">
                <a:latin typeface="Verdana" pitchFamily="34" charset="0"/>
              </a:rPr>
              <a:t>books</a:t>
            </a:r>
            <a:endParaRPr lang="sl-SI" sz="1400" smtClean="0">
              <a:latin typeface="Verdana" pitchFamily="34" charset="0"/>
            </a:endParaRPr>
          </a:p>
          <a:p>
            <a:pPr algn="ctr">
              <a:lnSpc>
                <a:spcPct val="90000"/>
              </a:lnSpc>
              <a:spcBef>
                <a:spcPct val="20000"/>
              </a:spcBef>
            </a:pPr>
            <a:r>
              <a:rPr lang="sl-SI" sz="1400" smtClean="0">
                <a:latin typeface="Verdana" pitchFamily="34" charset="0"/>
              </a:rPr>
              <a:t>(more </a:t>
            </a:r>
            <a:r>
              <a:rPr lang="sl-SI" sz="1400" err="1" smtClean="0">
                <a:latin typeface="Verdana" pitchFamily="34" charset="0"/>
              </a:rPr>
              <a:t>than</a:t>
            </a:r>
            <a:r>
              <a:rPr lang="sl-SI" sz="1400" smtClean="0">
                <a:latin typeface="Verdana" pitchFamily="34" charset="0"/>
              </a:rPr>
              <a:t> 2000 SCI </a:t>
            </a:r>
            <a:r>
              <a:rPr lang="sl-SI" sz="1400" err="1" smtClean="0">
                <a:latin typeface="Verdana" pitchFamily="34" charset="0"/>
              </a:rPr>
              <a:t>citations</a:t>
            </a:r>
            <a:r>
              <a:rPr lang="sl-SI" sz="1400" smtClean="0">
                <a:latin typeface="Verdana" pitchFamily="34" charset="0"/>
              </a:rPr>
              <a:t>) </a:t>
            </a:r>
            <a:endParaRPr lang="sl-SI" sz="1400">
              <a:latin typeface="Verdana" pitchFamily="34" charset="0"/>
            </a:endParaRPr>
          </a:p>
        </p:txBody>
      </p:sp>
      <p:sp>
        <p:nvSpPr>
          <p:cNvPr id="7" name="AutoShape 9"/>
          <p:cNvSpPr>
            <a:spLocks noChangeArrowheads="1"/>
          </p:cNvSpPr>
          <p:nvPr/>
        </p:nvSpPr>
        <p:spPr bwMode="auto">
          <a:xfrm>
            <a:off x="743853" y="2998788"/>
            <a:ext cx="4045858" cy="804561"/>
          </a:xfrm>
          <a:prstGeom prst="roundRect">
            <a:avLst>
              <a:gd name="adj" fmla="val 16667"/>
            </a:avLst>
          </a:prstGeom>
          <a:solidFill>
            <a:srgbClr val="9999FF"/>
          </a:solidFill>
          <a:ln w="38100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 lvl="0"/>
            <a:r>
              <a:rPr lang="sl-SI" sz="1600" dirty="0"/>
              <a:t>12 </a:t>
            </a:r>
            <a:r>
              <a:rPr lang="sl-SI" sz="1600" dirty="0" smtClean="0"/>
              <a:t>university textbooks, 18 PhD theses</a:t>
            </a:r>
          </a:p>
          <a:p>
            <a:pPr lvl="0"/>
            <a:r>
              <a:rPr lang="sl-SI" sz="1600" dirty="0" smtClean="0"/>
              <a:t>20 MSc </a:t>
            </a:r>
            <a:r>
              <a:rPr lang="sl-SI" sz="1600" dirty="0" smtClean="0"/>
              <a:t>theses, </a:t>
            </a:r>
            <a:r>
              <a:rPr lang="sl-SI" sz="1600" dirty="0"/>
              <a:t>220 </a:t>
            </a:r>
            <a:r>
              <a:rPr lang="sl-SI" sz="1600" dirty="0" smtClean="0"/>
              <a:t>BSc theses   </a:t>
            </a:r>
            <a:endParaRPr lang="sl-SI" sz="1600" dirty="0"/>
          </a:p>
        </p:txBody>
      </p:sp>
      <p:sp>
        <p:nvSpPr>
          <p:cNvPr id="8" name="AutoShape 10"/>
          <p:cNvSpPr>
            <a:spLocks noChangeArrowheads="1"/>
          </p:cNvSpPr>
          <p:nvPr/>
        </p:nvSpPr>
        <p:spPr bwMode="auto">
          <a:xfrm>
            <a:off x="743853" y="3998381"/>
            <a:ext cx="4045858" cy="804561"/>
          </a:xfrm>
          <a:prstGeom prst="roundRect">
            <a:avLst>
              <a:gd name="adj" fmla="val 16667"/>
            </a:avLst>
          </a:prstGeom>
          <a:solidFill>
            <a:srgbClr val="9999FF"/>
          </a:solidFill>
          <a:ln w="38100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 algn="ctr">
              <a:lnSpc>
                <a:spcPct val="90000"/>
              </a:lnSpc>
              <a:spcBef>
                <a:spcPct val="20000"/>
              </a:spcBef>
            </a:pPr>
            <a:r>
              <a:rPr lang="sl-SI" sz="1400" dirty="0" smtClean="0">
                <a:latin typeface="Verdana" pitchFamily="34" charset="0"/>
              </a:rPr>
              <a:t>Members of journal editorial boards </a:t>
            </a:r>
            <a:r>
              <a:rPr lang="sl-SI" sz="1400" dirty="0" smtClean="0">
                <a:latin typeface="Verdana" pitchFamily="34" charset="0"/>
              </a:rPr>
              <a:t>and</a:t>
            </a:r>
            <a:br>
              <a:rPr lang="sl-SI" sz="1400" dirty="0" smtClean="0">
                <a:latin typeface="Verdana" pitchFamily="34" charset="0"/>
              </a:rPr>
            </a:br>
            <a:r>
              <a:rPr lang="sl-SI" dirty="0" smtClean="0"/>
              <a:t>conferences</a:t>
            </a:r>
            <a:r>
              <a:rPr lang="sl-SI" sz="1400" dirty="0" smtClean="0">
                <a:latin typeface="Verdana" pitchFamily="34" charset="0"/>
              </a:rPr>
              <a:t>‘ programme committee</a:t>
            </a:r>
            <a:br>
              <a:rPr lang="sl-SI" sz="1400" dirty="0" smtClean="0">
                <a:latin typeface="Verdana" pitchFamily="34" charset="0"/>
              </a:rPr>
            </a:br>
            <a:r>
              <a:rPr lang="sl-SI" sz="1400" dirty="0" smtClean="0">
                <a:latin typeface="Verdana" pitchFamily="34" charset="0"/>
              </a:rPr>
              <a:t>members</a:t>
            </a:r>
            <a:endParaRPr lang="sl-SI" sz="1400" dirty="0">
              <a:latin typeface="Verdana" pitchFamily="34" charset="0"/>
            </a:endParaRPr>
          </a:p>
        </p:txBody>
      </p:sp>
      <p:sp>
        <p:nvSpPr>
          <p:cNvPr id="10" name="AutoShape 11"/>
          <p:cNvSpPr>
            <a:spLocks noChangeArrowheads="1"/>
          </p:cNvSpPr>
          <p:nvPr/>
        </p:nvSpPr>
        <p:spPr bwMode="auto">
          <a:xfrm>
            <a:off x="743853" y="4997975"/>
            <a:ext cx="4045858" cy="1095321"/>
          </a:xfrm>
          <a:prstGeom prst="roundRect">
            <a:avLst>
              <a:gd name="adj" fmla="val 16667"/>
            </a:avLst>
          </a:prstGeom>
          <a:solidFill>
            <a:srgbClr val="9999FF"/>
          </a:solidFill>
          <a:ln w="38100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 algn="ctr" eaLnBrk="0" hangingPunct="0">
              <a:lnSpc>
                <a:spcPct val="90000"/>
              </a:lnSpc>
            </a:pPr>
            <a:r>
              <a:rPr lang="sl-SI" sz="1400" dirty="0" smtClean="0">
                <a:latin typeface="Verdana" pitchFamily="34" charset="0"/>
              </a:rPr>
              <a:t>Years of experience in modeling</a:t>
            </a:r>
          </a:p>
          <a:p>
            <a:pPr algn="ctr" eaLnBrk="0" hangingPunct="0">
              <a:lnSpc>
                <a:spcPct val="90000"/>
              </a:lnSpc>
            </a:pPr>
            <a:r>
              <a:rPr lang="sl-SI" sz="1400" dirty="0">
                <a:latin typeface="Verdana" pitchFamily="34" charset="0"/>
              </a:rPr>
              <a:t>i</a:t>
            </a:r>
            <a:r>
              <a:rPr lang="sl-SI" sz="1400" dirty="0" smtClean="0">
                <a:latin typeface="Verdana" pitchFamily="34" charset="0"/>
              </a:rPr>
              <a:t>n the areas of medicine</a:t>
            </a:r>
            <a:r>
              <a:rPr lang="sl-SI" sz="1400" dirty="0">
                <a:latin typeface="Verdana" pitchFamily="34" charset="0"/>
              </a:rPr>
              <a:t>, </a:t>
            </a:r>
            <a:r>
              <a:rPr lang="sl-SI" sz="1400" dirty="0" smtClean="0">
                <a:latin typeface="Verdana" pitchFamily="34" charset="0"/>
              </a:rPr>
              <a:t>marketing,</a:t>
            </a:r>
            <a:endParaRPr lang="sl-SI" sz="1400" dirty="0">
              <a:latin typeface="Verdana" pitchFamily="34" charset="0"/>
            </a:endParaRPr>
          </a:p>
          <a:p>
            <a:pPr algn="ctr" eaLnBrk="0" hangingPunct="0">
              <a:lnSpc>
                <a:spcPct val="90000"/>
              </a:lnSpc>
            </a:pPr>
            <a:r>
              <a:rPr lang="sl-SI" sz="1400" dirty="0">
                <a:latin typeface="Verdana" pitchFamily="34" charset="0"/>
              </a:rPr>
              <a:t>f</a:t>
            </a:r>
            <a:r>
              <a:rPr lang="sl-SI" sz="1400" dirty="0" smtClean="0">
                <a:latin typeface="Verdana" pitchFamily="34" charset="0"/>
              </a:rPr>
              <a:t>inancial industry, </a:t>
            </a:r>
            <a:r>
              <a:rPr lang="sl-SI" sz="1400" dirty="0" smtClean="0">
                <a:latin typeface="Verdana" pitchFamily="34" charset="0"/>
              </a:rPr>
              <a:t>telecommunications</a:t>
            </a:r>
            <a:r>
              <a:rPr lang="sl-SI" sz="1400" dirty="0">
                <a:latin typeface="Verdana" pitchFamily="34" charset="0"/>
              </a:rPr>
              <a:t> </a:t>
            </a:r>
            <a:r>
              <a:rPr lang="sl-SI" sz="1400" dirty="0" smtClean="0">
                <a:latin typeface="Verdana" pitchFamily="34" charset="0"/>
              </a:rPr>
              <a:t>etc</a:t>
            </a:r>
            <a:r>
              <a:rPr lang="sl-SI" sz="1400" dirty="0" smtClean="0">
                <a:latin typeface="Verdana" pitchFamily="34" charset="0"/>
              </a:rPr>
              <a:t>.</a:t>
            </a:r>
            <a:endParaRPr lang="sl-SI" sz="1400" dirty="0" smtClean="0">
              <a:latin typeface="Verdana" pitchFamily="34" charset="0"/>
            </a:endParaRPr>
          </a:p>
          <a:p>
            <a:pPr algn="ctr" eaLnBrk="0" hangingPunct="0">
              <a:lnSpc>
                <a:spcPct val="90000"/>
              </a:lnSpc>
            </a:pPr>
            <a:r>
              <a:rPr lang="sl-SI" sz="1400" dirty="0" smtClean="0">
                <a:latin typeface="Verdana" pitchFamily="34" charset="0"/>
              </a:rPr>
              <a:t>More than 20 completed projects.</a:t>
            </a:r>
            <a:endParaRPr lang="sl-SI" sz="1400" dirty="0">
              <a:latin typeface="Verdana" pitchFamily="34" charset="0"/>
            </a:endParaRPr>
          </a:p>
        </p:txBody>
      </p:sp>
      <p:pic>
        <p:nvPicPr>
          <p:cNvPr id="1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3830" y="2050143"/>
            <a:ext cx="2544731" cy="37553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23161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sl-SI" b="1" err="1" smtClean="0"/>
              <a:t>Projects</a:t>
            </a:r>
            <a:endParaRPr lang="sl-SI" b="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sl-SI" sz="2400" dirty="0"/>
              <a:t>- Artificial intelligence and intelligent systems </a:t>
            </a:r>
            <a:r>
              <a:rPr lang="sl-SI" sz="2400" dirty="0" smtClean="0"/>
              <a:t>2015-2020 </a:t>
            </a:r>
            <a:endParaRPr lang="sl-SI" sz="2400" dirty="0"/>
          </a:p>
          <a:p>
            <a:pPr marL="0" indent="0">
              <a:buNone/>
            </a:pPr>
            <a:r>
              <a:rPr lang="sl-SI" sz="2400" dirty="0"/>
              <a:t>- Software for continuous reporting of air quality, 2015-2016 </a:t>
            </a:r>
          </a:p>
          <a:p>
            <a:pPr marL="0" indent="0">
              <a:buNone/>
            </a:pPr>
            <a:r>
              <a:rPr lang="sl-SI" sz="2400" dirty="0"/>
              <a:t>- Quantitative methods in telecommunications, 2015-2016 </a:t>
            </a:r>
          </a:p>
          <a:p>
            <a:pPr marL="0" indent="0">
              <a:buNone/>
            </a:pPr>
            <a:r>
              <a:rPr lang="sl-SI" sz="2400" dirty="0"/>
              <a:t>- Basketball analytics, 2015 </a:t>
            </a:r>
          </a:p>
          <a:p>
            <a:pPr marL="0" indent="0">
              <a:buNone/>
            </a:pPr>
            <a:r>
              <a:rPr lang="sl-SI" sz="2400" dirty="0"/>
              <a:t>- Homogenization of PM10 measurement time series, 2015</a:t>
            </a:r>
          </a:p>
          <a:p>
            <a:pPr marL="0" indent="0">
              <a:buNone/>
            </a:pPr>
            <a:r>
              <a:rPr lang="sl-SI" sz="2400" dirty="0"/>
              <a:t>- Statistical analysis in insurance, 2015</a:t>
            </a:r>
          </a:p>
          <a:p>
            <a:pPr marL="0" indent="0">
              <a:buNone/>
            </a:pPr>
            <a:r>
              <a:rPr lang="sl-SI" sz="2400" dirty="0"/>
              <a:t>- Centre for language resources and tech. UL, 2015-2020</a:t>
            </a:r>
          </a:p>
          <a:p>
            <a:pPr marL="0" indent="0">
              <a:buNone/>
            </a:pPr>
            <a:r>
              <a:rPr lang="sl-SI" sz="2400" dirty="0"/>
              <a:t>- Upgrade of corpuses (cc)Gigafida, (cc)Kres, 2015-2018</a:t>
            </a:r>
          </a:p>
          <a:p>
            <a:pPr marL="0" indent="0">
              <a:buNone/>
            </a:pPr>
            <a:r>
              <a:rPr lang="sl-SI" sz="2400" dirty="0"/>
              <a:t>- (Un)Supervised learning from imbalanced data, 2014-2015</a:t>
            </a:r>
          </a:p>
          <a:p>
            <a:pPr marL="0" indent="0">
              <a:buNone/>
            </a:pPr>
            <a:r>
              <a:rPr lang="sl-SI" sz="2400" dirty="0"/>
              <a:t>- Modeling </a:t>
            </a:r>
            <a:r>
              <a:rPr lang="sl-SI" sz="2400" dirty="0" smtClean="0"/>
              <a:t>of </a:t>
            </a:r>
            <a:r>
              <a:rPr lang="sl-SI" sz="2400" dirty="0"/>
              <a:t>gene based cancer classification, 2014-2015</a:t>
            </a:r>
          </a:p>
          <a:p>
            <a:pPr marL="0" indent="0">
              <a:buNone/>
            </a:pPr>
            <a:r>
              <a:rPr lang="sl-SI" sz="2400" dirty="0"/>
              <a:t>- E-learning models for game-based learning, 2014-2015</a:t>
            </a:r>
          </a:p>
          <a:p>
            <a:pPr marL="0" indent="0">
              <a:buNone/>
            </a:pPr>
            <a:r>
              <a:rPr lang="sl-SI" sz="2400" dirty="0"/>
              <a:t>- AGROIT - Increasing the efficiency of farming, 2014 - 2016</a:t>
            </a:r>
          </a:p>
        </p:txBody>
      </p:sp>
      <p:pic>
        <p:nvPicPr>
          <p:cNvPr id="5" name="Picture 4" descr="lkmlogo1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288" y="116633"/>
            <a:ext cx="1737000" cy="858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6584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sl-SI" b="1" err="1" smtClean="0"/>
              <a:t>Research</a:t>
            </a:r>
            <a:r>
              <a:rPr lang="sl-SI" b="1" smtClean="0"/>
              <a:t> </a:t>
            </a:r>
            <a:r>
              <a:rPr lang="sl-SI" b="1" err="1" smtClean="0"/>
              <a:t>collaboration</a:t>
            </a:r>
            <a:endParaRPr lang="sl-SI" b="1"/>
          </a:p>
        </p:txBody>
      </p:sp>
      <p:pic>
        <p:nvPicPr>
          <p:cNvPr id="5" name="Picture 4" descr="lkmlogo1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288" y="116633"/>
            <a:ext cx="1737000" cy="858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http://lkm.fri.uni-lj.si/uploads/images/Sodelovanja%202015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700808"/>
            <a:ext cx="7704856" cy="46805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36584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sl-SI" b="1" smtClean="0"/>
              <a:t>Major </a:t>
            </a:r>
            <a:r>
              <a:rPr lang="sl-SI" b="1" err="1" smtClean="0"/>
              <a:t>achievements</a:t>
            </a:r>
            <a:r>
              <a:rPr lang="sl-SI" b="1" smtClean="0"/>
              <a:t> </a:t>
            </a:r>
            <a:r>
              <a:rPr lang="sl-SI" b="1" err="1" smtClean="0"/>
              <a:t>by</a:t>
            </a:r>
            <a:r>
              <a:rPr lang="sl-SI" b="1" smtClean="0"/>
              <a:t> LKM</a:t>
            </a:r>
            <a:r>
              <a:rPr lang="sl-SI" b="1"/>
              <a:t>, </a:t>
            </a:r>
            <a:r>
              <a:rPr lang="sl-SI" b="1" smtClean="0"/>
              <a:t/>
            </a:r>
            <a:br>
              <a:rPr lang="sl-SI" b="1" smtClean="0"/>
            </a:br>
            <a:r>
              <a:rPr lang="sl-SI" b="1" err="1" smtClean="0"/>
              <a:t>that</a:t>
            </a:r>
            <a:r>
              <a:rPr lang="sl-SI" b="1" smtClean="0"/>
              <a:t> make us </a:t>
            </a:r>
            <a:r>
              <a:rPr lang="sl-SI" b="1" err="1" smtClean="0"/>
              <a:t>known</a:t>
            </a:r>
            <a:r>
              <a:rPr lang="sl-SI" b="1" smtClean="0"/>
              <a:t> </a:t>
            </a:r>
            <a:r>
              <a:rPr lang="sl-SI" b="1" err="1" smtClean="0"/>
              <a:t>worldwide</a:t>
            </a:r>
            <a:r>
              <a:rPr lang="sl-SI" b="1" smtClean="0"/>
              <a:t>:</a:t>
            </a:r>
            <a:endParaRPr lang="sl-SI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556792"/>
            <a:ext cx="9144000" cy="456937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sl-SI" sz="2800"/>
              <a:t>- </a:t>
            </a:r>
            <a:r>
              <a:rPr lang="sl-SI" sz="2800" err="1"/>
              <a:t>A</a:t>
            </a:r>
            <a:r>
              <a:rPr lang="sl-SI" sz="2800" err="1" smtClean="0"/>
              <a:t>lgorithm</a:t>
            </a:r>
            <a:r>
              <a:rPr lang="sl-SI" sz="2800" smtClean="0"/>
              <a:t> </a:t>
            </a:r>
            <a:r>
              <a:rPr lang="sl-SI" sz="2800" err="1" smtClean="0"/>
              <a:t>for</a:t>
            </a:r>
            <a:r>
              <a:rPr lang="sl-SI" sz="2800" smtClean="0"/>
              <a:t> </a:t>
            </a:r>
            <a:r>
              <a:rPr lang="sl-SI" sz="2800" err="1" smtClean="0"/>
              <a:t>non</a:t>
            </a:r>
            <a:r>
              <a:rPr lang="sl-SI" sz="2800" smtClean="0"/>
              <a:t>-</a:t>
            </a:r>
            <a:r>
              <a:rPr lang="sl-SI" sz="2800" err="1" smtClean="0"/>
              <a:t>myopic</a:t>
            </a:r>
            <a:r>
              <a:rPr lang="sl-SI" sz="2800" smtClean="0"/>
              <a:t> </a:t>
            </a:r>
            <a:r>
              <a:rPr lang="sl-SI" sz="2800" err="1" smtClean="0"/>
              <a:t>attribute</a:t>
            </a:r>
            <a:r>
              <a:rPr lang="sl-SI" sz="2800" smtClean="0"/>
              <a:t> </a:t>
            </a:r>
            <a:r>
              <a:rPr lang="sl-SI" sz="2800" err="1" smtClean="0"/>
              <a:t>evaluation</a:t>
            </a:r>
            <a:r>
              <a:rPr lang="sl-SI" sz="2800" smtClean="0"/>
              <a:t> </a:t>
            </a:r>
            <a:r>
              <a:rPr lang="sl-SI" sz="2800" b="1" err="1" smtClean="0"/>
              <a:t>ReliefF</a:t>
            </a:r>
            <a:endParaRPr lang="sl-SI" sz="2800" b="1"/>
          </a:p>
          <a:p>
            <a:pPr marL="0" indent="0">
              <a:buNone/>
            </a:pPr>
            <a:r>
              <a:rPr lang="sl-SI" sz="2800"/>
              <a:t>- </a:t>
            </a:r>
            <a:r>
              <a:rPr lang="sl-SI" sz="2800" err="1" smtClean="0"/>
              <a:t>Variants</a:t>
            </a:r>
            <a:r>
              <a:rPr lang="sl-SI" sz="2800" smtClean="0"/>
              <a:t> </a:t>
            </a:r>
            <a:r>
              <a:rPr lang="sl-SI" sz="2800" err="1" smtClean="0"/>
              <a:t>of</a:t>
            </a:r>
            <a:r>
              <a:rPr lang="sl-SI" sz="2800" smtClean="0"/>
              <a:t> (</a:t>
            </a:r>
            <a:r>
              <a:rPr lang="sl-SI" sz="2800" err="1" smtClean="0"/>
              <a:t>semi</a:t>
            </a:r>
            <a:r>
              <a:rPr lang="sl-SI" sz="2800" smtClean="0"/>
              <a:t>) </a:t>
            </a:r>
            <a:r>
              <a:rPr lang="sl-SI" sz="2800" b="1" err="1" smtClean="0"/>
              <a:t>naive</a:t>
            </a:r>
            <a:r>
              <a:rPr lang="sl-SI" sz="2800" b="1" smtClean="0"/>
              <a:t> </a:t>
            </a:r>
            <a:r>
              <a:rPr lang="sl-SI" sz="2800" b="1" err="1" smtClean="0"/>
              <a:t>Bayesian</a:t>
            </a:r>
            <a:r>
              <a:rPr lang="sl-SI" sz="2800" b="1" smtClean="0"/>
              <a:t> </a:t>
            </a:r>
            <a:r>
              <a:rPr lang="sl-SI" sz="2800" err="1" smtClean="0"/>
              <a:t>classifier</a:t>
            </a:r>
            <a:endParaRPr lang="sl-SI" sz="2800"/>
          </a:p>
          <a:p>
            <a:pPr marL="0" indent="0">
              <a:buNone/>
            </a:pPr>
            <a:r>
              <a:rPr lang="sl-SI" sz="2800"/>
              <a:t>- </a:t>
            </a:r>
            <a:r>
              <a:rPr lang="sl-SI" sz="2800" err="1" smtClean="0"/>
              <a:t>using</a:t>
            </a:r>
            <a:r>
              <a:rPr lang="sl-SI" sz="2800" smtClean="0"/>
              <a:t> </a:t>
            </a:r>
            <a:r>
              <a:rPr lang="sl-SI" sz="2800" b="1"/>
              <a:t>MDL</a:t>
            </a:r>
            <a:r>
              <a:rPr lang="sl-SI" sz="2800"/>
              <a:t> </a:t>
            </a:r>
            <a:r>
              <a:rPr lang="sl-SI" sz="2800" err="1" smtClean="0"/>
              <a:t>for</a:t>
            </a:r>
            <a:r>
              <a:rPr lang="sl-SI" sz="2800" smtClean="0"/>
              <a:t> </a:t>
            </a:r>
            <a:r>
              <a:rPr lang="sl-SI" sz="2800" err="1" smtClean="0"/>
              <a:t>attribute</a:t>
            </a:r>
            <a:r>
              <a:rPr lang="sl-SI" sz="2800" smtClean="0"/>
              <a:t> </a:t>
            </a:r>
            <a:r>
              <a:rPr lang="sl-SI" sz="2800" err="1" smtClean="0"/>
              <a:t>evaluation</a:t>
            </a:r>
            <a:r>
              <a:rPr lang="sl-SI" sz="2800" smtClean="0"/>
              <a:t> </a:t>
            </a:r>
            <a:r>
              <a:rPr lang="sl-SI" sz="2800" err="1" smtClean="0"/>
              <a:t>and</a:t>
            </a:r>
            <a:r>
              <a:rPr lang="sl-SI" sz="2800" smtClean="0"/>
              <a:t> </a:t>
            </a:r>
            <a:r>
              <a:rPr lang="sl-SI" sz="2800" err="1" smtClean="0"/>
              <a:t>tree</a:t>
            </a:r>
            <a:r>
              <a:rPr lang="sl-SI" sz="2800" smtClean="0"/>
              <a:t> </a:t>
            </a:r>
            <a:r>
              <a:rPr lang="sl-SI" sz="2800" err="1" smtClean="0"/>
              <a:t>pruning</a:t>
            </a:r>
            <a:endParaRPr lang="sl-SI" sz="2800"/>
          </a:p>
          <a:p>
            <a:pPr marL="0" indent="0">
              <a:buNone/>
            </a:pPr>
            <a:r>
              <a:rPr lang="sl-SI" sz="2800"/>
              <a:t>- </a:t>
            </a:r>
            <a:r>
              <a:rPr lang="sl-SI" sz="2800" smtClean="0"/>
              <a:t>General </a:t>
            </a:r>
            <a:r>
              <a:rPr lang="sl-SI" sz="2800" err="1" smtClean="0"/>
              <a:t>method</a:t>
            </a:r>
            <a:r>
              <a:rPr lang="sl-SI" sz="2800" smtClean="0"/>
              <a:t> </a:t>
            </a:r>
            <a:r>
              <a:rPr lang="sl-SI" sz="2800" err="1" smtClean="0"/>
              <a:t>for</a:t>
            </a:r>
            <a:r>
              <a:rPr lang="sl-SI" sz="2800" smtClean="0"/>
              <a:t> </a:t>
            </a:r>
            <a:r>
              <a:rPr lang="sl-SI" sz="2800" err="1" smtClean="0"/>
              <a:t>efficient</a:t>
            </a:r>
            <a:r>
              <a:rPr lang="sl-SI" sz="2800" smtClean="0"/>
              <a:t> </a:t>
            </a:r>
            <a:r>
              <a:rPr lang="sl-SI" sz="2800" b="1" err="1" smtClean="0"/>
              <a:t>explanation</a:t>
            </a:r>
            <a:r>
              <a:rPr lang="sl-SI" sz="2800" smtClean="0"/>
              <a:t> </a:t>
            </a:r>
            <a:r>
              <a:rPr lang="sl-SI" sz="2800" err="1" smtClean="0"/>
              <a:t>of</a:t>
            </a:r>
            <a:r>
              <a:rPr lang="sl-SI" sz="2800" smtClean="0"/>
              <a:t> </a:t>
            </a:r>
            <a:r>
              <a:rPr lang="sl-SI" sz="2800" err="1" smtClean="0"/>
              <a:t>individual</a:t>
            </a:r>
            <a:r>
              <a:rPr lang="sl-SI" sz="2800" smtClean="0"/>
              <a:t> </a:t>
            </a:r>
            <a:r>
              <a:rPr lang="sl-SI" sz="2800" err="1" smtClean="0"/>
              <a:t>predictions</a:t>
            </a:r>
            <a:r>
              <a:rPr lang="sl-SI" sz="2800" smtClean="0"/>
              <a:t> in </a:t>
            </a:r>
            <a:r>
              <a:rPr lang="sl-SI" sz="2800" err="1" smtClean="0"/>
              <a:t>classification</a:t>
            </a:r>
            <a:r>
              <a:rPr lang="sl-SI" sz="2800" smtClean="0"/>
              <a:t> </a:t>
            </a:r>
            <a:r>
              <a:rPr lang="sl-SI" sz="2800" err="1" smtClean="0"/>
              <a:t>and</a:t>
            </a:r>
            <a:r>
              <a:rPr lang="sl-SI" sz="2800" smtClean="0"/>
              <a:t> </a:t>
            </a:r>
            <a:r>
              <a:rPr lang="sl-SI" sz="2800" err="1" smtClean="0"/>
              <a:t>regression</a:t>
            </a:r>
            <a:r>
              <a:rPr lang="sl-SI" sz="2800" smtClean="0"/>
              <a:t> </a:t>
            </a:r>
            <a:r>
              <a:rPr lang="sl-SI" sz="2800" err="1" smtClean="0"/>
              <a:t>for</a:t>
            </a:r>
            <a:r>
              <a:rPr lang="sl-SI" sz="2800" smtClean="0"/>
              <a:t> </a:t>
            </a:r>
            <a:r>
              <a:rPr lang="sl-SI" sz="2800" err="1" smtClean="0"/>
              <a:t>arbitrary</a:t>
            </a:r>
            <a:r>
              <a:rPr lang="sl-SI" sz="2800" smtClean="0"/>
              <a:t> model</a:t>
            </a:r>
            <a:r>
              <a:rPr lang="sl-SI" sz="2800"/>
              <a:t/>
            </a:r>
            <a:br>
              <a:rPr lang="sl-SI" sz="2800"/>
            </a:br>
            <a:r>
              <a:rPr lang="sl-SI" sz="2800"/>
              <a:t>- General </a:t>
            </a:r>
            <a:r>
              <a:rPr lang="sl-SI" sz="2800" err="1" smtClean="0"/>
              <a:t>methods</a:t>
            </a:r>
            <a:r>
              <a:rPr lang="sl-SI" sz="2800" smtClean="0"/>
              <a:t> </a:t>
            </a:r>
            <a:r>
              <a:rPr lang="sl-SI" sz="2800" err="1"/>
              <a:t>for</a:t>
            </a:r>
            <a:r>
              <a:rPr lang="sl-SI" sz="2800"/>
              <a:t> </a:t>
            </a:r>
            <a:r>
              <a:rPr lang="sl-SI" sz="2800" err="1" smtClean="0"/>
              <a:t>estimating</a:t>
            </a:r>
            <a:r>
              <a:rPr lang="sl-SI" sz="2800" smtClean="0"/>
              <a:t> </a:t>
            </a:r>
            <a:r>
              <a:rPr lang="sl-SI" sz="2800" err="1" smtClean="0"/>
              <a:t>the</a:t>
            </a:r>
            <a:r>
              <a:rPr lang="sl-SI" sz="2800" smtClean="0"/>
              <a:t> </a:t>
            </a:r>
            <a:r>
              <a:rPr lang="sl-SI" sz="2800" b="1" err="1" smtClean="0"/>
              <a:t>reliability</a:t>
            </a:r>
            <a:r>
              <a:rPr lang="sl-SI" sz="2800" b="1" smtClean="0"/>
              <a:t> </a:t>
            </a:r>
            <a:r>
              <a:rPr lang="sl-SI" sz="2800" err="1" smtClean="0"/>
              <a:t>of</a:t>
            </a:r>
            <a:r>
              <a:rPr lang="sl-SI" sz="2800" smtClean="0"/>
              <a:t> </a:t>
            </a:r>
            <a:r>
              <a:rPr lang="sl-SI" sz="2800" err="1"/>
              <a:t>individual</a:t>
            </a:r>
            <a:r>
              <a:rPr lang="sl-SI" sz="2800"/>
              <a:t> </a:t>
            </a:r>
            <a:r>
              <a:rPr lang="sl-SI" sz="2800" err="1"/>
              <a:t>predictions</a:t>
            </a:r>
            <a:r>
              <a:rPr lang="sl-SI" sz="2800"/>
              <a:t> in </a:t>
            </a:r>
            <a:r>
              <a:rPr lang="sl-SI" sz="2800" err="1"/>
              <a:t>classification</a:t>
            </a:r>
            <a:r>
              <a:rPr lang="sl-SI" sz="2800"/>
              <a:t> </a:t>
            </a:r>
            <a:r>
              <a:rPr lang="sl-SI" sz="2800" err="1"/>
              <a:t>and</a:t>
            </a:r>
            <a:r>
              <a:rPr lang="sl-SI" sz="2800"/>
              <a:t> </a:t>
            </a:r>
            <a:r>
              <a:rPr lang="sl-SI" sz="2800" err="1"/>
              <a:t>regression</a:t>
            </a:r>
            <a:r>
              <a:rPr lang="sl-SI" sz="2800"/>
              <a:t> </a:t>
            </a:r>
            <a:r>
              <a:rPr lang="sl-SI" sz="2800" err="1"/>
              <a:t>for</a:t>
            </a:r>
            <a:r>
              <a:rPr lang="sl-SI" sz="2800"/>
              <a:t> </a:t>
            </a:r>
            <a:r>
              <a:rPr lang="sl-SI" sz="2800" err="1"/>
              <a:t>arbitrary</a:t>
            </a:r>
            <a:r>
              <a:rPr lang="sl-SI" sz="2800"/>
              <a:t> model</a:t>
            </a:r>
            <a:br>
              <a:rPr lang="sl-SI" sz="2800"/>
            </a:br>
            <a:r>
              <a:rPr lang="sl-SI" sz="2800"/>
              <a:t>- </a:t>
            </a:r>
            <a:r>
              <a:rPr lang="sl-SI" sz="2800" err="1" smtClean="0"/>
              <a:t>applications</a:t>
            </a:r>
            <a:r>
              <a:rPr lang="sl-SI" sz="2800" smtClean="0"/>
              <a:t> in </a:t>
            </a:r>
            <a:r>
              <a:rPr lang="sl-SI" sz="2800" b="1" err="1" smtClean="0"/>
              <a:t>medical</a:t>
            </a:r>
            <a:r>
              <a:rPr lang="sl-SI" sz="2800" b="1" smtClean="0"/>
              <a:t> </a:t>
            </a:r>
            <a:r>
              <a:rPr lang="sl-SI" sz="2800" b="1" err="1" smtClean="0"/>
              <a:t>diagnosis</a:t>
            </a:r>
            <a:r>
              <a:rPr lang="sl-SI" sz="2800" b="1" smtClean="0"/>
              <a:t> </a:t>
            </a:r>
            <a:endParaRPr lang="sl-SI" sz="2800" b="1"/>
          </a:p>
          <a:p>
            <a:pPr marL="0" indent="0">
              <a:buNone/>
            </a:pPr>
            <a:r>
              <a:rPr lang="sl-SI" sz="2800"/>
              <a:t>- </a:t>
            </a:r>
            <a:r>
              <a:rPr lang="sl-SI" sz="2800" err="1" smtClean="0"/>
              <a:t>Opensource</a:t>
            </a:r>
            <a:r>
              <a:rPr lang="sl-SI" sz="2800" smtClean="0"/>
              <a:t> </a:t>
            </a:r>
            <a:r>
              <a:rPr lang="sl-SI" sz="2800" err="1" smtClean="0"/>
              <a:t>packages</a:t>
            </a:r>
            <a:r>
              <a:rPr lang="sl-SI" sz="2800" smtClean="0"/>
              <a:t> in R:  </a:t>
            </a:r>
            <a:br>
              <a:rPr lang="sl-SI" sz="2800" smtClean="0"/>
            </a:br>
            <a:r>
              <a:rPr lang="sl-SI" sz="2800" smtClean="0"/>
              <a:t>   </a:t>
            </a:r>
            <a:r>
              <a:rPr lang="sl-SI" sz="2800" b="1" err="1" smtClean="0"/>
              <a:t>CORElearn</a:t>
            </a:r>
            <a:r>
              <a:rPr lang="sl-SI" sz="2800"/>
              <a:t>, </a:t>
            </a:r>
            <a:r>
              <a:rPr lang="sl-SI" sz="2800" err="1"/>
              <a:t>semiArtificial</a:t>
            </a:r>
            <a:r>
              <a:rPr lang="sl-SI" sz="2800"/>
              <a:t> </a:t>
            </a:r>
            <a:r>
              <a:rPr lang="sl-SI" sz="2800" err="1" smtClean="0"/>
              <a:t>and</a:t>
            </a:r>
            <a:r>
              <a:rPr lang="sl-SI" sz="2800" smtClean="0"/>
              <a:t> </a:t>
            </a:r>
            <a:r>
              <a:rPr lang="sl-SI" sz="2800" err="1" smtClean="0"/>
              <a:t>ExplainPrediction</a:t>
            </a:r>
            <a:endParaRPr lang="sl-SI" sz="2800"/>
          </a:p>
          <a:p>
            <a:pPr marL="0" indent="0">
              <a:buNone/>
            </a:pPr>
            <a:endParaRPr lang="sl-SI" sz="2800"/>
          </a:p>
        </p:txBody>
      </p:sp>
      <p:pic>
        <p:nvPicPr>
          <p:cNvPr id="5" name="Picture 4" descr="lkmlogo1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288" y="116633"/>
            <a:ext cx="1737000" cy="858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6584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sl-SI" dirty="0"/>
              <a:t>Explaining predictions</a:t>
            </a:r>
          </a:p>
        </p:txBody>
      </p:sp>
      <p:pic>
        <p:nvPicPr>
          <p:cNvPr id="5" name="Picture 4" descr="lkmlogo1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288" y="116633"/>
            <a:ext cx="1737000" cy="858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9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01" t="7201" r="23849" b="6120"/>
          <a:stretch>
            <a:fillRect/>
          </a:stretch>
        </p:blipFill>
        <p:spPr bwMode="auto">
          <a:xfrm>
            <a:off x="3491880" y="1268760"/>
            <a:ext cx="5071745" cy="51218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17286" y="2793999"/>
            <a:ext cx="3218610" cy="33956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We developed general methods for explaining individual predictions and models.</a:t>
            </a:r>
          </a:p>
        </p:txBody>
      </p:sp>
    </p:spTree>
    <p:extLst>
      <p:ext uri="{BB962C8B-B14F-4D97-AF65-F5344CB8AC3E}">
        <p14:creationId xmlns:p14="http://schemas.microsoft.com/office/powerpoint/2010/main" val="2436584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419</TotalTime>
  <Words>740</Words>
  <Application>Microsoft Office PowerPoint</Application>
  <PresentationFormat>On-screen Show (4:3)</PresentationFormat>
  <Paragraphs>147</Paragraphs>
  <Slides>21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Calibri</vt:lpstr>
      <vt:lpstr>MS PGothic</vt:lpstr>
      <vt:lpstr>Verdana</vt:lpstr>
      <vt:lpstr>Office Theme</vt:lpstr>
      <vt:lpstr>Laboratory for Cognitive Modeling   </vt:lpstr>
      <vt:lpstr>Development of Machine learning methods for intelligent data analysis and data mining </vt:lpstr>
      <vt:lpstr>Intelligent data analysis</vt:lpstr>
      <vt:lpstr>PowerPoint Presentation</vt:lpstr>
      <vt:lpstr>Experience in research and development</vt:lpstr>
      <vt:lpstr>Projects</vt:lpstr>
      <vt:lpstr>Research collaboration</vt:lpstr>
      <vt:lpstr>Major achievements by LKM,  that make us known worldwide:</vt:lpstr>
      <vt:lpstr>Explaining predictions</vt:lpstr>
      <vt:lpstr>Reliability estimates</vt:lpstr>
      <vt:lpstr>Marketing</vt:lpstr>
      <vt:lpstr>Statistics</vt:lpstr>
      <vt:lpstr>Data mining of spatio-temporal data</vt:lpstr>
      <vt:lpstr>Advanced Sports Analysis</vt:lpstr>
      <vt:lpstr>Text mining </vt:lpstr>
      <vt:lpstr>E-Learning </vt:lpstr>
      <vt:lpstr>Generating semi-artificial data </vt:lpstr>
      <vt:lpstr>Graph mining</vt:lpstr>
      <vt:lpstr>PowerPoint Presentation</vt:lpstr>
      <vt:lpstr>Why collaborate with us</vt:lpstr>
      <vt:lpstr>What can we do for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Laboratorij za kognitivno modeliranje</dc:title>
  <dc:creator>Igor</dc:creator>
  <cp:lastModifiedBy>Jakomin, Martin</cp:lastModifiedBy>
  <cp:revision>73</cp:revision>
  <dcterms:created xsi:type="dcterms:W3CDTF">2016-01-13T15:15:47Z</dcterms:created>
  <dcterms:modified xsi:type="dcterms:W3CDTF">2016-01-28T14:56:30Z</dcterms:modified>
</cp:coreProperties>
</file>